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30" r:id="rId3"/>
    <p:sldId id="331" r:id="rId4"/>
    <p:sldId id="281" r:id="rId5"/>
    <p:sldId id="257" r:id="rId6"/>
    <p:sldId id="307" r:id="rId7"/>
    <p:sldId id="308" r:id="rId8"/>
    <p:sldId id="309" r:id="rId9"/>
    <p:sldId id="311" r:id="rId10"/>
    <p:sldId id="312" r:id="rId11"/>
    <p:sldId id="313" r:id="rId12"/>
    <p:sldId id="317" r:id="rId13"/>
    <p:sldId id="316" r:id="rId14"/>
    <p:sldId id="318" r:id="rId15"/>
    <p:sldId id="314" r:id="rId16"/>
    <p:sldId id="315" r:id="rId17"/>
    <p:sldId id="304" r:id="rId18"/>
    <p:sldId id="321" r:id="rId19"/>
    <p:sldId id="319" r:id="rId20"/>
    <p:sldId id="322" r:id="rId21"/>
    <p:sldId id="323" r:id="rId22"/>
    <p:sldId id="328" r:id="rId23"/>
    <p:sldId id="275" r:id="rId24"/>
    <p:sldId id="327" r:id="rId25"/>
    <p:sldId id="326" r:id="rId26"/>
    <p:sldId id="324" r:id="rId27"/>
    <p:sldId id="310" r:id="rId28"/>
    <p:sldId id="329" r:id="rId29"/>
  </p:sldIdLst>
  <p:sldSz cx="12192000" cy="6858000"/>
  <p:notesSz cx="6858000" cy="994568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538" autoAdjust="0"/>
  </p:normalViewPr>
  <p:slideViewPr>
    <p:cSldViewPr snapToGrid="0">
      <p:cViewPr varScale="1">
        <p:scale>
          <a:sx n="65" d="100"/>
          <a:sy n="65" d="100"/>
        </p:scale>
        <p:origin x="69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96ED-5E68-4B44-B253-74A6B23E0D75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9CD6-A172-4B8B-A1E7-6B85C1C77C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179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29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45247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Consumer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2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x2, he has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zero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surplus</a:t>
            </a: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x1,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surplus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351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Consumer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2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x2,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x1,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Consumer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1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x1,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0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buys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x2, he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gets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–C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Profit = 2A + 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If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reducing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x1, profit on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consumer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1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down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by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dark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blue area but profit on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consumer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2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goes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up by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the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dark+light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blue </a:t>
            </a:r>
            <a:r>
              <a:rPr lang="cs-CZ" sz="18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areas</a:t>
            </a:r>
            <a:r>
              <a:rPr lang="cs-CZ" sz="18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148116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90242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71930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7801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58244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9879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7954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84623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20396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31637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2174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36842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4545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4095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3rd degree and 2nd degree</a:t>
            </a: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97508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2nd degree</a:t>
            </a: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0900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baseline="0"/>
              <a:t>3rd degree	</a:t>
            </a:r>
            <a:endParaRPr lang="cs-CZ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666579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baseline="0"/>
              <a:t>3rd degree	</a:t>
            </a:r>
            <a:endParaRPr lang="cs-CZ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70816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70015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/>
              <a:t>The following is a roadmap for this course. Some topics may extend over multiple lectures, and the whole roadmap is subject to change.</a:t>
            </a:r>
          </a:p>
          <a:p>
            <a:pPr marL="228600" indent="-228600">
              <a:buFont typeface="+mj-lt"/>
              <a:buAutoNum type="arabicPeriod"/>
            </a:pP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Introducing IO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/>
              <a:t>A </a:t>
            </a:r>
            <a:r>
              <a:rPr lang="cs-CZ" err="1"/>
              <a:t>brief</a:t>
            </a:r>
            <a:r>
              <a:rPr lang="cs-CZ"/>
              <a:t> h</a:t>
            </a:r>
            <a:r>
              <a:rPr lang="en-US" err="1"/>
              <a:t>istory</a:t>
            </a:r>
            <a:r>
              <a:rPr lang="en-US"/>
              <a:t> of antitrust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/>
              <a:t>Q</a:t>
            </a:r>
            <a:r>
              <a:rPr lang="en-US" err="1"/>
              <a:t>uick</a:t>
            </a:r>
            <a:r>
              <a:rPr lang="en-US"/>
              <a:t> recap of analysis of perfect competition and monopoly.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Pricing strategies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Why</a:t>
            </a:r>
            <a:r>
              <a:rPr lang="cs-CZ"/>
              <a:t> do </a:t>
            </a:r>
            <a:r>
              <a:rPr lang="cs-CZ" err="1"/>
              <a:t>airlines</a:t>
            </a:r>
            <a:r>
              <a:rPr lang="cs-CZ"/>
              <a:t> </a:t>
            </a:r>
            <a:r>
              <a:rPr lang="cs-CZ" err="1"/>
              <a:t>cancel</a:t>
            </a:r>
            <a:r>
              <a:rPr lang="cs-CZ"/>
              <a:t> return </a:t>
            </a:r>
            <a:r>
              <a:rPr lang="cs-CZ" err="1"/>
              <a:t>ticket</a:t>
            </a:r>
            <a:r>
              <a:rPr lang="cs-CZ"/>
              <a:t> </a:t>
            </a:r>
            <a:r>
              <a:rPr lang="cs-CZ" err="1"/>
              <a:t>if</a:t>
            </a:r>
            <a:r>
              <a:rPr lang="cs-CZ"/>
              <a:t> </a:t>
            </a:r>
            <a:r>
              <a:rPr lang="cs-CZ" err="1"/>
              <a:t>first</a:t>
            </a:r>
            <a:r>
              <a:rPr lang="cs-CZ"/>
              <a:t> </a:t>
            </a:r>
            <a:r>
              <a:rPr lang="cs-CZ" err="1"/>
              <a:t>lag</a:t>
            </a:r>
            <a:r>
              <a:rPr lang="cs-CZ"/>
              <a:t> not </a:t>
            </a:r>
            <a:r>
              <a:rPr lang="cs-CZ" err="1"/>
              <a:t>travelled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Why</a:t>
            </a:r>
            <a:r>
              <a:rPr lang="cs-CZ"/>
              <a:t> do </a:t>
            </a:r>
            <a:r>
              <a:rPr lang="cs-CZ" err="1"/>
              <a:t>cheap</a:t>
            </a:r>
            <a:r>
              <a:rPr lang="cs-CZ"/>
              <a:t> </a:t>
            </a:r>
            <a:r>
              <a:rPr lang="cs-CZ" err="1"/>
              <a:t>cameras</a:t>
            </a:r>
            <a:r>
              <a:rPr lang="cs-CZ"/>
              <a:t> </a:t>
            </a:r>
            <a:r>
              <a:rPr lang="cs-CZ" err="1"/>
              <a:t>look</a:t>
            </a:r>
            <a:r>
              <a:rPr lang="cs-CZ"/>
              <a:t> </a:t>
            </a:r>
            <a:r>
              <a:rPr lang="cs-CZ" err="1"/>
              <a:t>like</a:t>
            </a:r>
            <a:r>
              <a:rPr lang="cs-CZ"/>
              <a:t> </a:t>
            </a:r>
            <a:r>
              <a:rPr lang="cs-CZ" err="1"/>
              <a:t>crippled</a:t>
            </a:r>
            <a:r>
              <a:rPr lang="cs-CZ"/>
              <a:t> </a:t>
            </a:r>
            <a:r>
              <a:rPr lang="cs-CZ" err="1"/>
              <a:t>expensive</a:t>
            </a:r>
            <a:r>
              <a:rPr lang="cs-CZ"/>
              <a:t> </a:t>
            </a:r>
            <a:r>
              <a:rPr lang="cs-CZ" err="1"/>
              <a:t>cameras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What</a:t>
            </a:r>
            <a:r>
              <a:rPr lang="cs-CZ"/>
              <a:t> </a:t>
            </a:r>
            <a:r>
              <a:rPr lang="cs-CZ" err="1"/>
              <a:t>was</a:t>
            </a:r>
            <a:r>
              <a:rPr lang="cs-CZ"/>
              <a:t> the </a:t>
            </a:r>
            <a:r>
              <a:rPr lang="cs-CZ" err="1"/>
              <a:t>classic</a:t>
            </a:r>
            <a:r>
              <a:rPr lang="cs-CZ"/>
              <a:t> Microsoft Explorer </a:t>
            </a:r>
            <a:r>
              <a:rPr lang="cs-CZ" err="1"/>
              <a:t>lawsuit</a:t>
            </a:r>
            <a:r>
              <a:rPr lang="cs-CZ"/>
              <a:t> </a:t>
            </a:r>
            <a:r>
              <a:rPr lang="cs-CZ" err="1"/>
              <a:t>about</a:t>
            </a:r>
            <a:r>
              <a:rPr lang="cs-CZ"/>
              <a:t>?</a:t>
            </a:r>
            <a:r>
              <a:rPr lang="en-US"/>
              <a:t> </a:t>
            </a:r>
            <a:endParaRPr lang="cs-CZ"/>
          </a:p>
          <a:p>
            <a:pPr marL="228600" lvl="0" indent="-228600">
              <a:buFont typeface="+mj-lt"/>
              <a:buAutoNum type="arabicPeriod"/>
            </a:pPr>
            <a:r>
              <a:rPr lang="en-US"/>
              <a:t>Oligopolistic competition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We talk about the standard models of oligopoly (Cournot &amp; Bertrand) but discuss some more subtle features. 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When does Bertrand lose its extreme properties? 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Why was Cournot key for the Structure-Conduct-Performance paradigm? 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Is Bertrand actually Cournot? 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Is Jan </a:t>
            </a:r>
            <a:r>
              <a:rPr lang="en-US" err="1"/>
              <a:t>Tleska</a:t>
            </a:r>
            <a:r>
              <a:rPr lang="cs-CZ"/>
              <a:t>č </a:t>
            </a:r>
            <a:r>
              <a:rPr lang="cs-CZ" err="1"/>
              <a:t>Cournot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?</a:t>
            </a: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Anticompetitive strategies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Does</a:t>
            </a:r>
            <a:r>
              <a:rPr lang="cs-CZ"/>
              <a:t> </a:t>
            </a:r>
            <a:r>
              <a:rPr lang="cs-CZ" err="1"/>
              <a:t>it</a:t>
            </a:r>
            <a:r>
              <a:rPr lang="cs-CZ"/>
              <a:t> </a:t>
            </a:r>
            <a:r>
              <a:rPr lang="cs-CZ" err="1"/>
              <a:t>ever</a:t>
            </a:r>
            <a:r>
              <a:rPr lang="cs-CZ"/>
              <a:t> </a:t>
            </a:r>
            <a:r>
              <a:rPr lang="cs-CZ" err="1"/>
              <a:t>pay-off</a:t>
            </a:r>
            <a:r>
              <a:rPr lang="cs-CZ"/>
              <a:t> to </a:t>
            </a:r>
            <a:r>
              <a:rPr lang="cs-CZ" err="1"/>
              <a:t>charge</a:t>
            </a:r>
            <a:r>
              <a:rPr lang="cs-CZ"/>
              <a:t> </a:t>
            </a:r>
            <a:r>
              <a:rPr lang="cs-CZ" err="1"/>
              <a:t>predatory</a:t>
            </a:r>
            <a:r>
              <a:rPr lang="cs-CZ"/>
              <a:t> </a:t>
            </a:r>
            <a:r>
              <a:rPr lang="cs-CZ" err="1"/>
              <a:t>prices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What</a:t>
            </a:r>
            <a:r>
              <a:rPr lang="cs-CZ"/>
              <a:t> </a:t>
            </a:r>
            <a:r>
              <a:rPr lang="cs-CZ" err="1"/>
              <a:t>does</a:t>
            </a:r>
            <a:r>
              <a:rPr lang="cs-CZ"/>
              <a:t> the </a:t>
            </a:r>
            <a:r>
              <a:rPr lang="cs-CZ" err="1"/>
              <a:t>rise</a:t>
            </a:r>
            <a:r>
              <a:rPr lang="cs-CZ"/>
              <a:t> of index </a:t>
            </a:r>
            <a:r>
              <a:rPr lang="cs-CZ" err="1"/>
              <a:t>investing</a:t>
            </a:r>
            <a:r>
              <a:rPr lang="cs-CZ"/>
              <a:t> </a:t>
            </a:r>
            <a:r>
              <a:rPr lang="cs-CZ" err="1"/>
              <a:t>mean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</a:t>
            </a:r>
            <a:r>
              <a:rPr lang="cs-CZ" err="1"/>
              <a:t>competition</a:t>
            </a:r>
            <a:r>
              <a:rPr lang="cs-CZ"/>
              <a:t>?</a:t>
            </a: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Information &amp; advertising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advertising</a:t>
            </a:r>
            <a:r>
              <a:rPr lang="cs-CZ"/>
              <a:t> </a:t>
            </a:r>
            <a:r>
              <a:rPr lang="cs-CZ" err="1"/>
              <a:t>socially</a:t>
            </a:r>
            <a:r>
              <a:rPr lang="cs-CZ"/>
              <a:t> </a:t>
            </a:r>
            <a:r>
              <a:rPr lang="cs-CZ" err="1"/>
              <a:t>beneficial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there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 much </a:t>
            </a:r>
            <a:r>
              <a:rPr lang="cs-CZ" err="1"/>
              <a:t>advertising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Does</a:t>
            </a:r>
            <a:r>
              <a:rPr lang="cs-CZ"/>
              <a:t> </a:t>
            </a:r>
            <a:r>
              <a:rPr lang="cs-CZ" err="1"/>
              <a:t>it</a:t>
            </a:r>
            <a:r>
              <a:rPr lang="cs-CZ"/>
              <a:t> </a:t>
            </a:r>
            <a:r>
              <a:rPr lang="cs-CZ" err="1"/>
              <a:t>matter</a:t>
            </a:r>
            <a:r>
              <a:rPr lang="cs-CZ"/>
              <a:t> </a:t>
            </a:r>
            <a:r>
              <a:rPr lang="cs-CZ" err="1"/>
              <a:t>what</a:t>
            </a:r>
            <a:r>
              <a:rPr lang="cs-CZ"/>
              <a:t> the </a:t>
            </a:r>
            <a:r>
              <a:rPr lang="cs-CZ" err="1"/>
              <a:t>advertisements</a:t>
            </a:r>
            <a:r>
              <a:rPr lang="cs-CZ"/>
              <a:t> </a:t>
            </a:r>
            <a:r>
              <a:rPr lang="cs-CZ" err="1"/>
              <a:t>actually</a:t>
            </a:r>
            <a:r>
              <a:rPr lang="cs-CZ"/>
              <a:t> </a:t>
            </a:r>
            <a:r>
              <a:rPr lang="cs-CZ" err="1"/>
              <a:t>say</a:t>
            </a:r>
            <a:r>
              <a:rPr lang="cs-CZ"/>
              <a:t>? 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Who</a:t>
            </a:r>
            <a:r>
              <a:rPr lang="cs-CZ"/>
              <a:t> </a:t>
            </a:r>
            <a:r>
              <a:rPr lang="cs-CZ" err="1"/>
              <a:t>pays</a:t>
            </a:r>
            <a:r>
              <a:rPr lang="cs-CZ"/>
              <a:t> </a:t>
            </a:r>
            <a:r>
              <a:rPr lang="cs-CZ" err="1"/>
              <a:t>for</a:t>
            </a:r>
            <a:r>
              <a:rPr lang="cs-CZ"/>
              <a:t> Google?</a:t>
            </a:r>
            <a:endParaRPr lang="en-US"/>
          </a:p>
          <a:p>
            <a:pPr marL="228600" indent="-228600">
              <a:buFont typeface="+mj-lt"/>
              <a:buAutoNum type="arabicPeriod"/>
            </a:pPr>
            <a:r>
              <a:rPr lang="en-US"/>
              <a:t>Mergers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Why</a:t>
            </a:r>
            <a:r>
              <a:rPr lang="cs-CZ"/>
              <a:t> are </a:t>
            </a:r>
            <a:r>
              <a:rPr lang="cs-CZ" err="1"/>
              <a:t>mergers</a:t>
            </a:r>
            <a:r>
              <a:rPr lang="cs-CZ"/>
              <a:t> </a:t>
            </a:r>
            <a:r>
              <a:rPr lang="cs-CZ" err="1"/>
              <a:t>paradoxical</a:t>
            </a:r>
            <a:r>
              <a:rPr lang="cs-CZ"/>
              <a:t>?</a:t>
            </a:r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Any</a:t>
            </a:r>
            <a:r>
              <a:rPr lang="cs-CZ"/>
              <a:t> </a:t>
            </a:r>
            <a:r>
              <a:rPr lang="cs-CZ" err="1"/>
              <a:t>similarities</a:t>
            </a:r>
            <a:r>
              <a:rPr lang="cs-CZ"/>
              <a:t> of </a:t>
            </a:r>
            <a:r>
              <a:rPr lang="cs-CZ" err="1"/>
              <a:t>Facebook</a:t>
            </a:r>
            <a:r>
              <a:rPr lang="cs-CZ"/>
              <a:t> with Marek </a:t>
            </a:r>
            <a:r>
              <a:rPr lang="cs-CZ" err="1"/>
              <a:t>Dospiva</a:t>
            </a:r>
            <a:r>
              <a:rPr lang="cs-CZ"/>
              <a:t>?</a:t>
            </a:r>
            <a:endParaRPr lang="en-US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/>
              <a:t>Why are existing merger guidelines obsolete?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R&amp;D &amp; patenting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Why</a:t>
            </a:r>
            <a:r>
              <a:rPr lang="cs-CZ"/>
              <a:t> </a:t>
            </a:r>
            <a:r>
              <a:rPr lang="cs-CZ" err="1"/>
              <a:t>is</a:t>
            </a:r>
            <a:r>
              <a:rPr lang="cs-CZ"/>
              <a:t> </a:t>
            </a:r>
            <a:r>
              <a:rPr lang="cs-CZ" err="1"/>
              <a:t>there</a:t>
            </a:r>
            <a:r>
              <a:rPr lang="cs-CZ"/>
              <a:t> not </a:t>
            </a:r>
            <a:r>
              <a:rPr lang="cs-CZ" err="1"/>
              <a:t>enough</a:t>
            </a:r>
            <a:r>
              <a:rPr lang="cs-CZ"/>
              <a:t> R&amp;D (</a:t>
            </a:r>
            <a:r>
              <a:rPr lang="cs-CZ" err="1"/>
              <a:t>despite</a:t>
            </a:r>
            <a:r>
              <a:rPr lang="cs-CZ"/>
              <a:t> of </a:t>
            </a:r>
            <a:r>
              <a:rPr lang="cs-CZ" err="1"/>
              <a:t>what</a:t>
            </a:r>
            <a:r>
              <a:rPr lang="cs-CZ"/>
              <a:t> my </a:t>
            </a:r>
            <a:r>
              <a:rPr lang="cs-CZ" err="1"/>
              <a:t>father</a:t>
            </a:r>
            <a:r>
              <a:rPr lang="cs-CZ"/>
              <a:t> </a:t>
            </a:r>
            <a:r>
              <a:rPr lang="cs-CZ" err="1"/>
              <a:t>says</a:t>
            </a:r>
            <a:r>
              <a:rPr lang="cs-CZ"/>
              <a:t>)?</a:t>
            </a:r>
            <a:endParaRPr lang="en-US"/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Why do firms underinvest in long-term research</a:t>
            </a:r>
            <a:endParaRPr lang="cs-CZ"/>
          </a:p>
          <a:p>
            <a:pPr marL="685800" lvl="1" indent="-228600">
              <a:buFont typeface="+mj-lt"/>
              <a:buAutoNum type="arabicPeriod"/>
            </a:pPr>
            <a:r>
              <a:rPr lang="cs-CZ" err="1"/>
              <a:t>Why</a:t>
            </a:r>
            <a:r>
              <a:rPr lang="cs-CZ"/>
              <a:t> </a:t>
            </a:r>
            <a:r>
              <a:rPr lang="cs-CZ" err="1"/>
              <a:t>can</a:t>
            </a:r>
            <a:r>
              <a:rPr lang="cs-CZ"/>
              <a:t> </a:t>
            </a:r>
            <a:r>
              <a:rPr lang="cs-CZ" err="1"/>
              <a:t>patenting</a:t>
            </a:r>
            <a:r>
              <a:rPr lang="cs-CZ"/>
              <a:t> </a:t>
            </a:r>
            <a:r>
              <a:rPr lang="cs-CZ" err="1"/>
              <a:t>be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 </a:t>
            </a:r>
            <a:r>
              <a:rPr lang="cs-CZ" err="1"/>
              <a:t>stict</a:t>
            </a:r>
            <a:r>
              <a:rPr lang="cs-CZ"/>
              <a:t> </a:t>
            </a:r>
            <a:r>
              <a:rPr lang="cs-CZ" err="1"/>
              <a:t>or</a:t>
            </a:r>
            <a:r>
              <a:rPr lang="cs-CZ"/>
              <a:t> </a:t>
            </a:r>
            <a:r>
              <a:rPr lang="cs-CZ" err="1"/>
              <a:t>too</a:t>
            </a:r>
            <a:r>
              <a:rPr lang="cs-CZ"/>
              <a:t> </a:t>
            </a:r>
            <a:r>
              <a:rPr lang="cs-CZ" err="1"/>
              <a:t>lenient</a:t>
            </a:r>
            <a:r>
              <a:rPr lang="en-US"/>
              <a:t>?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Digital economy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Can there be competition problem with p=0?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Is Facebook a public utility?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Is it ok if Booking.com prohibits hotels from offering direct bookings cheaper?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/>
              <a:t>Save Net Neutrality?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/>
          </a:p>
          <a:p>
            <a:pPr marL="685800" lvl="1" indent="-228600">
              <a:buFont typeface="+mj-lt"/>
              <a:buAutoNum type="arabicPeriod"/>
            </a:pPr>
            <a:endParaRPr lang="cs-CZ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3074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405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6615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54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58825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452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FFA-9D1A-4330-9951-DABB34E5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65521-16B0-4F66-85F0-55D42A5E0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2AD5-04ED-471E-BA7C-4831E8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B8B4-C700-41F0-B6C9-81209634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35A5-31DA-4BA6-9CCE-322B6A0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11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CEF-4875-499E-9120-985CD1D5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19E50-C9C8-443C-97D9-20562449D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576EF-C1DE-4C15-8D82-83A09EE5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74C1-49C1-4545-8E2B-69D749A0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2F547-1856-45C3-B2A2-EB181B8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03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DDA8F-D036-4768-A58A-A83B572D0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8DB6-6C0A-4181-9F55-97CA06D9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A626-0132-4015-B68A-1934D80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E6CD-1987-4A46-B9DD-2026247B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1DD5-BBF3-4D55-A618-82E2710C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16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B7E-6AAA-4A80-9A6D-14E274F1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6BA5-7F07-4EDD-8D5D-A4E5BCAE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ACE5-EF65-45A8-84A7-282E1AC5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C34B-188A-47A9-B4AD-8D8901E5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3D3A-D803-431B-A7F4-DEBBA450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41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1A82-D520-4E18-B991-88488A05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21A-8039-40D8-8BF3-11AA38B8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F197-00D2-4F2B-AEA7-23A8A7A0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8409-D3FE-4151-9B6C-B1C5089F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EEB1-BE45-4B9E-A565-53593E3D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3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8EF5-FF45-415D-8D33-D1506B1D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8C23-D079-493A-B732-EC264822D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92C-4C49-48C0-8680-DC0B2644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FC6F-BF12-4859-8ECE-6731147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A946-4580-4937-84B5-3CC9C2B7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E52E4-91E7-42B3-A101-B45964F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45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DD8-4204-4150-AD6E-2CA9D82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C499-7409-4E0C-9AB5-D3F0A68D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DED4C-D3A6-4D0F-A8A5-72381447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96541-DFFA-48E6-9153-7427D6111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DA8F3-B2E2-461C-9F08-387CD43A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1D8CE-048D-4BC4-B8BD-261470DA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7704E-6FCC-4C4A-B115-4F7F71FA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7D539-45E7-442E-8AA8-2B514F88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152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5B3D-A895-48C4-8771-C73F349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E7767-8A6E-441A-B5F3-AE2E2AE0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AD99-97E3-45D9-B8AA-0EE56D2B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8856-6D8E-4D32-866A-7EADAF8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7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D3D7D-A68B-4112-B083-09E42F61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3406-78F5-4FB5-A427-8DEC922E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06C0-5483-4749-AADD-089D3903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11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DCB1-44CE-48A3-B695-6729ACC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516D8-1CFF-4D5B-9E55-8ED61D11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322E-23F8-48D4-8C17-A8CC00AF3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26037-B8E3-492C-8079-AE3D656D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C5BCB-4EDE-46A0-8CC2-87412A19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6CF9-D190-4973-A74D-C94FAAF4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171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8785-B6E1-4102-840F-D567877F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193E-B845-404E-A9CF-0F8DF7046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E95B-A2EF-4905-88A8-366AFFE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0EB9-FE68-4708-A66A-8C010E46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D78F-C197-4AAD-A917-5F03759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A304-74C4-4433-83DB-F854A0DC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157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66783-F655-41DF-A6B6-45A9FEC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A6AF-D6CC-45E4-8C35-74B5C6288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BFC0B-6180-4C84-825B-36B8D517D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81774-1402-4776-8C6D-221A2E9FF79D}" type="datetimeFigureOut">
              <a:rPr lang="cs-CZ" smtClean="0"/>
              <a:t>07.12.2023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50EB-9A44-4B1E-AD03-FDC0BBFA8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FE62-2CB8-4304-8181-B190F867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851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sj.com/articles/SB10001424052702304458604577488822667325882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C33-7623-4C74-A8CC-603D356B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769" y="3903890"/>
            <a:ext cx="11410462" cy="2387600"/>
          </a:xfrm>
        </p:spPr>
        <p:txBody>
          <a:bodyPr>
            <a:normAutofit fontScale="90000"/>
          </a:bodyPr>
          <a:lstStyle/>
          <a:p>
            <a:br>
              <a:rPr lang="cs-CZ" dirty="0"/>
            </a:br>
            <a:r>
              <a:rPr lang="cs-CZ" dirty="0" err="1"/>
              <a:t>Topic</a:t>
            </a:r>
            <a:r>
              <a:rPr lang="cs-CZ" dirty="0"/>
              <a:t> 9: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br>
              <a:rPr lang="cs-CZ" dirty="0"/>
            </a:br>
            <a:br>
              <a:rPr lang="cs-CZ" sz="3100" dirty="0"/>
            </a:br>
            <a:r>
              <a:rPr lang="cs-CZ" sz="3100" dirty="0"/>
              <a:t>Matěj Bajgar</a:t>
            </a:r>
            <a:br>
              <a:rPr lang="cs-CZ" sz="3100" dirty="0"/>
            </a:br>
            <a:r>
              <a:rPr lang="cs-CZ" sz="3100" dirty="0"/>
              <a:t>matej.bajgar@fsv.cuni.cz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D5E7-AD68-4694-80D1-73256C2A370E}"/>
              </a:ext>
            </a:extLst>
          </p:cNvPr>
          <p:cNvSpPr txBox="1"/>
          <p:nvPr/>
        </p:nvSpPr>
        <p:spPr>
          <a:xfrm>
            <a:off x="543649" y="566510"/>
            <a:ext cx="1092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Microeconomics</a:t>
            </a:r>
            <a:r>
              <a:rPr lang="cs-CZ" sz="3600" b="1" dirty="0"/>
              <a:t> II</a:t>
            </a:r>
          </a:p>
        </p:txBody>
      </p:sp>
      <p:pic>
        <p:nvPicPr>
          <p:cNvPr id="3" name="Picture 2" descr="good service if you need to connect - Review of Internet Cafe, Rhodes Town,  Greece - Tripadvisor">
            <a:extLst>
              <a:ext uri="{FF2B5EF4-FFF2-40B4-BE49-F238E27FC236}">
                <a16:creationId xmlns:a16="http://schemas.microsoft.com/office/drawing/2014/main" id="{493D4048-7F59-897F-FD0E-36DCFDBC0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669" y="13479"/>
            <a:ext cx="5003330" cy="3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522484-258E-D272-3541-A0144F21CC21}"/>
              </a:ext>
            </a:extLst>
          </p:cNvPr>
          <p:cNvSpPr txBox="1"/>
          <p:nvPr/>
        </p:nvSpPr>
        <p:spPr>
          <a:xfrm>
            <a:off x="7693591" y="3442225"/>
            <a:ext cx="4363279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What is it?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3628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474379"/>
            <a:ext cx="10023496" cy="4371530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i="1" dirty="0">
                <a:sym typeface="Wingdings" panose="05000000000000000000" pitchFamily="2" charset="2"/>
              </a:rPr>
              <a:t>„Non-</a:t>
            </a:r>
            <a:r>
              <a:rPr lang="cs-CZ" sz="2400" i="1" dirty="0" err="1">
                <a:sym typeface="Wingdings" panose="05000000000000000000" pitchFamily="2" charset="2"/>
              </a:rPr>
              <a:t>linear</a:t>
            </a:r>
            <a:r>
              <a:rPr lang="cs-CZ" sz="2400" i="1" dirty="0">
                <a:sym typeface="Wingdings" panose="05000000000000000000" pitchFamily="2" charset="2"/>
              </a:rPr>
              <a:t> </a:t>
            </a:r>
            <a:r>
              <a:rPr lang="cs-CZ" sz="2400" i="1" dirty="0" err="1">
                <a:sym typeface="Wingdings" panose="05000000000000000000" pitchFamily="2" charset="2"/>
              </a:rPr>
              <a:t>pricing</a:t>
            </a:r>
            <a:r>
              <a:rPr lang="cs-CZ" sz="2400" i="1" dirty="0">
                <a:sym typeface="Wingdings" panose="05000000000000000000" pitchFamily="2" charset="2"/>
              </a:rPr>
              <a:t>“ </a:t>
            </a:r>
            <a:r>
              <a:rPr lang="cs-CZ" sz="2400" dirty="0" err="1">
                <a:sym typeface="Wingdings" panose="05000000000000000000" pitchFamily="2" charset="2"/>
              </a:rPr>
              <a:t>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i="1" dirty="0">
                <a:sym typeface="Wingdings" panose="05000000000000000000" pitchFamily="2" charset="2"/>
              </a:rPr>
              <a:t>„menu </a:t>
            </a:r>
            <a:r>
              <a:rPr lang="cs-CZ" sz="2400" i="1" dirty="0" err="1">
                <a:sym typeface="Wingdings" panose="05000000000000000000" pitchFamily="2" charset="2"/>
              </a:rPr>
              <a:t>pricing</a:t>
            </a:r>
            <a:r>
              <a:rPr lang="cs-CZ" sz="2400" i="1" dirty="0">
                <a:sym typeface="Wingdings" panose="05000000000000000000" pitchFamily="2" charset="2"/>
              </a:rPr>
              <a:t>“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b="1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>
                <a:sym typeface="Wingdings" panose="05000000000000000000" pitchFamily="2" charset="2"/>
              </a:rPr>
              <a:t>Definition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different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for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different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units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but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same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across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individuals</a:t>
            </a: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key</a:t>
            </a:r>
            <a:r>
              <a:rPr lang="cs-CZ" sz="2400" dirty="0">
                <a:sym typeface="Wingdings" panose="05000000000000000000" pitchFamily="2" charset="2"/>
              </a:rPr>
              <a:t> point </a:t>
            </a:r>
            <a:r>
              <a:rPr lang="cs-CZ" sz="2400" dirty="0" err="1">
                <a:sym typeface="Wingdings" panose="05000000000000000000" pitchFamily="2" charset="2"/>
              </a:rPr>
              <a:t>is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consumers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self-select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into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quantity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specification</a:t>
            </a:r>
            <a:endParaRPr lang="cs-CZ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3361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2" y="1171852"/>
            <a:ext cx="11381781" cy="4674057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>
                <a:sym typeface="Wingdings" panose="05000000000000000000" pitchFamily="2" charset="2"/>
              </a:rPr>
              <a:t>Analysis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cs-CZ" sz="2400" dirty="0" err="1"/>
              <a:t>Assume</a:t>
            </a:r>
            <a:r>
              <a:rPr lang="cs-CZ" sz="2400" dirty="0"/>
              <a:t>: MC=0, </a:t>
            </a:r>
            <a:r>
              <a:rPr lang="cs-CZ" sz="2400" dirty="0" err="1"/>
              <a:t>consumers</a:t>
            </a:r>
            <a:r>
              <a:rPr lang="cs-CZ" sz="2400" dirty="0"/>
              <a:t> 1 (</a:t>
            </a:r>
            <a:r>
              <a:rPr lang="cs-CZ" sz="2400" dirty="0" err="1"/>
              <a:t>low</a:t>
            </a:r>
            <a:r>
              <a:rPr lang="cs-CZ" sz="2400" dirty="0"/>
              <a:t> </a:t>
            </a:r>
            <a:r>
              <a:rPr lang="cs-CZ" sz="2400" dirty="0" err="1"/>
              <a:t>willingness</a:t>
            </a:r>
            <a:r>
              <a:rPr lang="cs-CZ" sz="2400" dirty="0"/>
              <a:t> to </a:t>
            </a:r>
            <a:r>
              <a:rPr lang="cs-CZ" sz="2400" dirty="0" err="1"/>
              <a:t>pay</a:t>
            </a:r>
            <a:r>
              <a:rPr lang="cs-CZ" sz="2400" dirty="0"/>
              <a:t>, WTP) and 2 (</a:t>
            </a:r>
            <a:r>
              <a:rPr lang="cs-CZ" sz="2400" dirty="0" err="1"/>
              <a:t>high</a:t>
            </a:r>
            <a:r>
              <a:rPr lang="cs-CZ" sz="2400" dirty="0"/>
              <a:t> WTP)</a:t>
            </a:r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seller</a:t>
            </a:r>
            <a:r>
              <a:rPr lang="cs-CZ" sz="2400" dirty="0"/>
              <a:t> </a:t>
            </a:r>
            <a:r>
              <a:rPr lang="cs-CZ" sz="2400" dirty="0" err="1"/>
              <a:t>would</a:t>
            </a:r>
            <a:r>
              <a:rPr lang="cs-CZ" sz="2400" dirty="0"/>
              <a:t> </a:t>
            </a:r>
            <a:r>
              <a:rPr lang="cs-CZ" sz="2400" dirty="0" err="1"/>
              <a:t>like</a:t>
            </a:r>
            <a:r>
              <a:rPr lang="cs-CZ" sz="2400" dirty="0"/>
              <a:t> to </a:t>
            </a:r>
            <a:r>
              <a:rPr lang="cs-CZ" sz="2400" dirty="0" err="1"/>
              <a:t>sell</a:t>
            </a:r>
            <a:r>
              <a:rPr lang="cs-CZ" sz="2400" dirty="0"/>
              <a:t> </a:t>
            </a:r>
          </a:p>
          <a:p>
            <a:pPr lvl="1"/>
            <a:r>
              <a:rPr lang="cs-CZ" dirty="0"/>
              <a:t>to </a:t>
            </a:r>
            <a:r>
              <a:rPr lang="cs-CZ" dirty="0" err="1"/>
              <a:t>consumer</a:t>
            </a:r>
            <a:r>
              <a:rPr lang="cs-CZ" dirty="0"/>
              <a:t> 1: </a:t>
            </a:r>
            <a:r>
              <a:rPr lang="cs-CZ" dirty="0" err="1"/>
              <a:t>quantity</a:t>
            </a:r>
            <a:r>
              <a:rPr lang="cs-CZ" dirty="0"/>
              <a:t> x</a:t>
            </a:r>
            <a:r>
              <a:rPr lang="cs-CZ" baseline="-25000" dirty="0"/>
              <a:t>1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A</a:t>
            </a:r>
          </a:p>
          <a:p>
            <a:pPr lvl="1"/>
            <a:r>
              <a:rPr lang="cs-CZ" dirty="0"/>
              <a:t>to </a:t>
            </a:r>
            <a:r>
              <a:rPr lang="cs-CZ" dirty="0" err="1"/>
              <a:t>consumer</a:t>
            </a:r>
            <a:r>
              <a:rPr lang="cs-CZ" dirty="0"/>
              <a:t> 2: </a:t>
            </a:r>
            <a:r>
              <a:rPr lang="cs-CZ" dirty="0" err="1"/>
              <a:t>quantity</a:t>
            </a:r>
            <a:r>
              <a:rPr lang="cs-CZ" dirty="0"/>
              <a:t> x</a:t>
            </a:r>
            <a:r>
              <a:rPr lang="cs-CZ" baseline="-25000" dirty="0"/>
              <a:t>2</a:t>
            </a:r>
            <a:r>
              <a:rPr lang="cs-CZ" dirty="0"/>
              <a:t> </a:t>
            </a:r>
            <a:r>
              <a:rPr lang="cs-CZ" dirty="0" err="1"/>
              <a:t>for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A+B+C</a:t>
            </a:r>
          </a:p>
          <a:p>
            <a:r>
              <a:rPr lang="cs-CZ" sz="2400" dirty="0"/>
              <a:t>...but </a:t>
            </a:r>
            <a:r>
              <a:rPr lang="cs-CZ" sz="2400" dirty="0" err="1"/>
              <a:t>consumer</a:t>
            </a:r>
            <a:r>
              <a:rPr lang="cs-CZ" sz="2400" dirty="0"/>
              <a:t> 2 has </a:t>
            </a:r>
            <a:r>
              <a:rPr lang="cs-CZ" sz="2400" dirty="0" err="1"/>
              <a:t>an</a:t>
            </a:r>
            <a:r>
              <a:rPr lang="cs-CZ" sz="2400" dirty="0"/>
              <a:t> </a:t>
            </a:r>
            <a:r>
              <a:rPr lang="cs-CZ" sz="2400" dirty="0" err="1"/>
              <a:t>incentive</a:t>
            </a:r>
            <a:r>
              <a:rPr lang="cs-CZ" sz="2400" dirty="0"/>
              <a:t> to</a:t>
            </a:r>
            <a:r>
              <a:rPr lang="cs-CZ" sz="2400" b="1" dirty="0"/>
              <a:t> </a:t>
            </a:r>
            <a:r>
              <a:rPr lang="cs-CZ" sz="2400" b="1" dirty="0" err="1"/>
              <a:t>pretend</a:t>
            </a:r>
            <a:r>
              <a:rPr lang="cs-CZ" sz="2400" b="1" dirty="0"/>
              <a:t> to </a:t>
            </a:r>
            <a:r>
              <a:rPr lang="cs-CZ" sz="2400" b="1" dirty="0" err="1"/>
              <a:t>be</a:t>
            </a:r>
            <a:r>
              <a:rPr lang="cs-CZ" sz="2400" b="1" dirty="0"/>
              <a:t> </a:t>
            </a:r>
            <a:r>
              <a:rPr lang="cs-CZ" sz="2400" b="1" dirty="0" err="1"/>
              <a:t>consumer</a:t>
            </a:r>
            <a:r>
              <a:rPr lang="cs-CZ" sz="2400" b="1" dirty="0"/>
              <a:t>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BCA5-A765-40DB-9A70-F95ADF95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66" y="3919761"/>
            <a:ext cx="8290888" cy="2927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695FD6-FCC0-4CD9-B424-89522CE69764}"/>
              </a:ext>
            </a:extLst>
          </p:cNvPr>
          <p:cNvSpPr/>
          <p:nvPr/>
        </p:nvSpPr>
        <p:spPr>
          <a:xfrm>
            <a:off x="5308107" y="3919761"/>
            <a:ext cx="6045693" cy="29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4B058E0-62FC-4807-BE43-27676D94599D}"/>
              </a:ext>
            </a:extLst>
          </p:cNvPr>
          <p:cNvSpPr/>
          <p:nvPr/>
        </p:nvSpPr>
        <p:spPr>
          <a:xfrm>
            <a:off x="4709234" y="3822107"/>
            <a:ext cx="6045693" cy="12204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43382-9F41-72DF-E798-48B4B9B55EDD}"/>
              </a:ext>
            </a:extLst>
          </p:cNvPr>
          <p:cNvSpPr txBox="1"/>
          <p:nvPr/>
        </p:nvSpPr>
        <p:spPr>
          <a:xfrm>
            <a:off x="3542941" y="4673185"/>
            <a:ext cx="1465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Profit = 2A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149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2" y="1171852"/>
            <a:ext cx="11560966" cy="4674057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Analysis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seller</a:t>
            </a:r>
            <a:r>
              <a:rPr lang="cs-CZ" sz="2400" dirty="0"/>
              <a:t> </a:t>
            </a:r>
            <a:r>
              <a:rPr lang="cs-CZ" sz="2400" dirty="0" err="1"/>
              <a:t>offers</a:t>
            </a:r>
            <a:r>
              <a:rPr lang="cs-CZ" sz="2400" dirty="0"/>
              <a:t> a </a:t>
            </a:r>
            <a:r>
              <a:rPr lang="cs-CZ" sz="2400" b="1" dirty="0"/>
              <a:t>menu: </a:t>
            </a:r>
            <a:r>
              <a:rPr lang="cs-CZ" sz="2400" dirty="0" err="1"/>
              <a:t>charge</a:t>
            </a:r>
            <a:r>
              <a:rPr lang="cs-CZ" sz="2400" dirty="0"/>
              <a:t> A </a:t>
            </a:r>
            <a:r>
              <a:rPr lang="cs-CZ" sz="2400" dirty="0" err="1"/>
              <a:t>for</a:t>
            </a:r>
            <a:r>
              <a:rPr lang="cs-CZ" sz="2400" dirty="0"/>
              <a:t> x</a:t>
            </a:r>
            <a:r>
              <a:rPr lang="cs-CZ" sz="2400" baseline="-25000" dirty="0"/>
              <a:t>1</a:t>
            </a:r>
            <a:r>
              <a:rPr lang="cs-CZ" sz="2400" dirty="0"/>
              <a:t> and A+C </a:t>
            </a:r>
            <a:r>
              <a:rPr lang="cs-CZ" sz="2400" dirty="0" err="1"/>
              <a:t>for</a:t>
            </a:r>
            <a:r>
              <a:rPr lang="cs-CZ" sz="2400" dirty="0"/>
              <a:t> x</a:t>
            </a:r>
            <a:r>
              <a:rPr lang="cs-CZ" sz="2400" baseline="-25000" dirty="0"/>
              <a:t>2</a:t>
            </a:r>
            <a:r>
              <a:rPr lang="cs-CZ" sz="2400" dirty="0"/>
              <a:t> </a:t>
            </a:r>
          </a:p>
          <a:p>
            <a:pPr marL="0" indent="0">
              <a:buNone/>
            </a:pPr>
            <a:r>
              <a:rPr lang="cs-CZ" sz="2400" dirty="0">
                <a:sym typeface="Wingdings" panose="05000000000000000000" pitchFamily="2" charset="2"/>
              </a:rPr>
              <a:t>   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consumers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self-select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into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x</a:t>
            </a:r>
            <a:r>
              <a:rPr lang="cs-CZ" sz="2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1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and x</a:t>
            </a:r>
            <a:r>
              <a:rPr lang="cs-CZ" sz="2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2</a:t>
            </a:r>
          </a:p>
          <a:p>
            <a:r>
              <a:rPr lang="cs-CZ" sz="2400" dirty="0">
                <a:sym typeface="Wingdings" panose="05000000000000000000" pitchFamily="2" charset="2"/>
              </a:rPr>
              <a:t>But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seller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can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further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increase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profits</a:t>
            </a:r>
            <a:r>
              <a:rPr lang="cs-CZ" sz="2400" dirty="0">
                <a:sym typeface="Wingdings" panose="05000000000000000000" pitchFamily="2" charset="2"/>
              </a:rPr>
              <a:t> by </a:t>
            </a:r>
            <a:r>
              <a:rPr lang="cs-CZ" sz="2400" dirty="0" err="1">
                <a:sym typeface="Wingdings" panose="05000000000000000000" pitchFamily="2" charset="2"/>
              </a:rPr>
              <a:t>reducing</a:t>
            </a:r>
            <a:r>
              <a:rPr lang="cs-CZ" sz="2400" dirty="0">
                <a:sym typeface="Wingdings" panose="05000000000000000000" pitchFamily="2" charset="2"/>
              </a:rPr>
              <a:t> x</a:t>
            </a:r>
            <a:r>
              <a:rPr lang="cs-CZ" sz="2400" baseline="-25000" dirty="0">
                <a:sym typeface="Wingdings" panose="05000000000000000000" pitchFamily="2" charset="2"/>
              </a:rPr>
              <a:t>1</a:t>
            </a:r>
            <a:endParaRPr lang="cs-CZ" sz="24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BCA5-A765-40DB-9A70-F95ADF95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66" y="3919761"/>
            <a:ext cx="8290888" cy="2927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818A24-79C4-4551-BCAD-C8C9679D44D0}"/>
              </a:ext>
            </a:extLst>
          </p:cNvPr>
          <p:cNvSpPr/>
          <p:nvPr/>
        </p:nvSpPr>
        <p:spPr>
          <a:xfrm>
            <a:off x="7878932" y="3930280"/>
            <a:ext cx="6045693" cy="29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238DD6-C3C5-499D-9341-95AA1E440E93}"/>
              </a:ext>
            </a:extLst>
          </p:cNvPr>
          <p:cNvSpPr/>
          <p:nvPr/>
        </p:nvSpPr>
        <p:spPr>
          <a:xfrm>
            <a:off x="4544221" y="3756468"/>
            <a:ext cx="6045693" cy="874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2D5AF-DEE8-41F5-4AC1-5FBC4D4BB52F}"/>
              </a:ext>
            </a:extLst>
          </p:cNvPr>
          <p:cNvSpPr txBox="1"/>
          <p:nvPr/>
        </p:nvSpPr>
        <p:spPr>
          <a:xfrm>
            <a:off x="3542941" y="4673185"/>
            <a:ext cx="1640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Profit = 2A </a:t>
            </a:r>
            <a:r>
              <a:rPr lang="cs-CZ" dirty="0">
                <a:solidFill>
                  <a:srgbClr val="00B050"/>
                </a:solidFill>
              </a:rPr>
              <a:t>+ C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DF25B4-32E9-93B8-870B-3E4E18BCD3B5}"/>
              </a:ext>
            </a:extLst>
          </p:cNvPr>
          <p:cNvSpPr/>
          <p:nvPr/>
        </p:nvSpPr>
        <p:spPr>
          <a:xfrm>
            <a:off x="5442346" y="4043433"/>
            <a:ext cx="6045693" cy="29277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7863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2" y="1171852"/>
            <a:ext cx="11381781" cy="4674057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Analysis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seller</a:t>
            </a:r>
            <a:r>
              <a:rPr lang="cs-CZ" sz="2400" dirty="0"/>
              <a:t> </a:t>
            </a:r>
            <a:r>
              <a:rPr lang="cs-CZ" sz="2400" dirty="0" err="1"/>
              <a:t>offers</a:t>
            </a:r>
            <a:r>
              <a:rPr lang="cs-CZ" sz="2400" dirty="0"/>
              <a:t> a </a:t>
            </a:r>
            <a:r>
              <a:rPr lang="cs-CZ" sz="2400" b="1" dirty="0"/>
              <a:t>menu: </a:t>
            </a:r>
            <a:r>
              <a:rPr lang="cs-CZ" sz="2400" dirty="0" err="1"/>
              <a:t>charge</a:t>
            </a:r>
            <a:r>
              <a:rPr lang="cs-CZ" sz="2400" dirty="0"/>
              <a:t> A </a:t>
            </a:r>
            <a:r>
              <a:rPr lang="cs-CZ" sz="2400" dirty="0" err="1"/>
              <a:t>for</a:t>
            </a:r>
            <a:r>
              <a:rPr lang="cs-CZ" sz="2400" dirty="0"/>
              <a:t> x</a:t>
            </a:r>
            <a:r>
              <a:rPr lang="cs-CZ" sz="2400" baseline="-25000" dirty="0"/>
              <a:t>1</a:t>
            </a:r>
            <a:r>
              <a:rPr lang="cs-CZ" sz="2400" dirty="0"/>
              <a:t> and A+C </a:t>
            </a:r>
            <a:r>
              <a:rPr lang="cs-CZ" sz="2400" dirty="0" err="1"/>
              <a:t>for</a:t>
            </a:r>
            <a:r>
              <a:rPr lang="cs-CZ" sz="2400" dirty="0"/>
              <a:t> x</a:t>
            </a:r>
            <a:r>
              <a:rPr lang="cs-CZ" sz="2400" baseline="-25000" dirty="0"/>
              <a:t>2</a:t>
            </a:r>
            <a:r>
              <a:rPr lang="cs-CZ" sz="2400" dirty="0"/>
              <a:t> </a:t>
            </a:r>
          </a:p>
          <a:p>
            <a:pPr marL="0" indent="0">
              <a:buNone/>
            </a:pPr>
            <a:r>
              <a:rPr lang="cs-CZ" sz="2400" dirty="0">
                <a:sym typeface="Wingdings" panose="05000000000000000000" pitchFamily="2" charset="2"/>
              </a:rPr>
              <a:t>   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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consumers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self-select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400" dirty="0" err="1">
                <a:solidFill>
                  <a:srgbClr val="00B050"/>
                </a:solidFill>
                <a:sym typeface="Wingdings" panose="05000000000000000000" pitchFamily="2" charset="2"/>
              </a:rPr>
              <a:t>into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x</a:t>
            </a:r>
            <a:r>
              <a:rPr lang="cs-CZ" sz="2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1</a:t>
            </a:r>
            <a:r>
              <a:rPr lang="cs-CZ" sz="2400" dirty="0">
                <a:solidFill>
                  <a:srgbClr val="00B050"/>
                </a:solidFill>
                <a:sym typeface="Wingdings" panose="05000000000000000000" pitchFamily="2" charset="2"/>
              </a:rPr>
              <a:t> and x</a:t>
            </a:r>
            <a:r>
              <a:rPr lang="cs-CZ" sz="2400" baseline="-25000" dirty="0">
                <a:solidFill>
                  <a:srgbClr val="00B050"/>
                </a:solidFill>
                <a:sym typeface="Wingdings" panose="05000000000000000000" pitchFamily="2" charset="2"/>
              </a:rPr>
              <a:t>2</a:t>
            </a:r>
          </a:p>
          <a:p>
            <a:r>
              <a:rPr lang="cs-CZ" sz="2400" dirty="0">
                <a:sym typeface="Wingdings" panose="05000000000000000000" pitchFamily="2" charset="2"/>
              </a:rPr>
              <a:t>But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seller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can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further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increase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profits</a:t>
            </a:r>
            <a:r>
              <a:rPr lang="cs-CZ" sz="2400" dirty="0">
                <a:sym typeface="Wingdings" panose="05000000000000000000" pitchFamily="2" charset="2"/>
              </a:rPr>
              <a:t> by </a:t>
            </a:r>
            <a:r>
              <a:rPr lang="cs-CZ" sz="2400" dirty="0" err="1">
                <a:sym typeface="Wingdings" panose="05000000000000000000" pitchFamily="2" charset="2"/>
              </a:rPr>
              <a:t>reducing</a:t>
            </a:r>
            <a:r>
              <a:rPr lang="cs-CZ" sz="2400" dirty="0">
                <a:sym typeface="Wingdings" panose="05000000000000000000" pitchFamily="2" charset="2"/>
              </a:rPr>
              <a:t> x</a:t>
            </a:r>
            <a:r>
              <a:rPr lang="cs-CZ" sz="2400" baseline="-25000" dirty="0">
                <a:sym typeface="Wingdings" panose="05000000000000000000" pitchFamily="2" charset="2"/>
              </a:rPr>
              <a:t>1</a:t>
            </a:r>
            <a:endParaRPr lang="cs-CZ" sz="2400" dirty="0">
              <a:sym typeface="Wingdings" panose="05000000000000000000" pitchFamily="2" charset="2"/>
            </a:endParaRPr>
          </a:p>
          <a:p>
            <a:r>
              <a:rPr lang="cs-CZ" sz="2400" dirty="0"/>
              <a:t>Optimum: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marginal</a:t>
            </a:r>
            <a:r>
              <a:rPr lang="cs-CZ" sz="2400" dirty="0"/>
              <a:t> </a:t>
            </a:r>
            <a:r>
              <a:rPr lang="cs-CZ" sz="2400" dirty="0" err="1"/>
              <a:t>reduction</a:t>
            </a:r>
            <a:r>
              <a:rPr lang="cs-CZ" sz="2400" dirty="0"/>
              <a:t> in profit on </a:t>
            </a:r>
            <a:r>
              <a:rPr lang="cs-CZ" sz="2400" dirty="0" err="1"/>
              <a:t>consumer</a:t>
            </a:r>
            <a:r>
              <a:rPr lang="cs-CZ" sz="2400" dirty="0"/>
              <a:t> 1 </a:t>
            </a:r>
            <a:r>
              <a:rPr lang="cs-CZ" sz="2400" dirty="0" err="1"/>
              <a:t>equals</a:t>
            </a:r>
            <a:r>
              <a:rPr lang="cs-CZ" sz="2400" dirty="0"/>
              <a:t> </a:t>
            </a:r>
            <a:r>
              <a:rPr lang="cs-CZ" sz="2400" dirty="0" err="1"/>
              <a:t>the</a:t>
            </a:r>
            <a:r>
              <a:rPr lang="cs-CZ" sz="2400" dirty="0"/>
              <a:t> </a:t>
            </a:r>
            <a:r>
              <a:rPr lang="cs-CZ" sz="2400" dirty="0" err="1"/>
              <a:t>marginal</a:t>
            </a:r>
            <a:r>
              <a:rPr lang="cs-CZ" sz="2400" dirty="0"/>
              <a:t> </a:t>
            </a:r>
            <a:r>
              <a:rPr lang="cs-CZ" sz="2400" dirty="0" err="1"/>
              <a:t>increase</a:t>
            </a:r>
            <a:r>
              <a:rPr lang="cs-CZ" sz="2400" dirty="0"/>
              <a:t> in profit on </a:t>
            </a:r>
            <a:r>
              <a:rPr lang="cs-CZ" sz="2400" dirty="0" err="1"/>
              <a:t>consumer</a:t>
            </a:r>
            <a:r>
              <a:rPr lang="cs-CZ" sz="2400" dirty="0"/>
              <a:t> 2</a:t>
            </a:r>
            <a:endParaRPr lang="cs-CZ" sz="2400" b="1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BCA5-A765-40DB-9A70-F95ADF95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66" y="3919761"/>
            <a:ext cx="8290888" cy="29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482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2" y="1171852"/>
            <a:ext cx="11381781" cy="4674057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Implications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cs-CZ" sz="2400" dirty="0" err="1"/>
              <a:t>Consumer</a:t>
            </a:r>
            <a:r>
              <a:rPr lang="cs-CZ" sz="2400" dirty="0"/>
              <a:t> 1 (</a:t>
            </a:r>
            <a:r>
              <a:rPr lang="cs-CZ" sz="2400" dirty="0" err="1"/>
              <a:t>low</a:t>
            </a:r>
            <a:r>
              <a:rPr lang="cs-CZ" sz="2400" dirty="0"/>
              <a:t> WTP) has no </a:t>
            </a:r>
            <a:r>
              <a:rPr lang="cs-CZ" sz="2400" dirty="0" err="1"/>
              <a:t>surplus</a:t>
            </a:r>
            <a:endParaRPr lang="cs-CZ" sz="2400" dirty="0"/>
          </a:p>
          <a:p>
            <a:r>
              <a:rPr lang="cs-CZ" sz="2400" dirty="0" err="1"/>
              <a:t>Consumer</a:t>
            </a:r>
            <a:r>
              <a:rPr lang="cs-CZ" sz="2400" dirty="0"/>
              <a:t> 2 (</a:t>
            </a:r>
            <a:r>
              <a:rPr lang="cs-CZ" sz="2400" dirty="0" err="1"/>
              <a:t>low</a:t>
            </a:r>
            <a:r>
              <a:rPr lang="cs-CZ" sz="2400" dirty="0"/>
              <a:t> WTP) has a </a:t>
            </a:r>
            <a:r>
              <a:rPr lang="cs-CZ" sz="2400" dirty="0" err="1"/>
              <a:t>strictly</a:t>
            </a:r>
            <a:r>
              <a:rPr lang="cs-CZ" sz="2400" dirty="0"/>
              <a:t> positive </a:t>
            </a:r>
            <a:r>
              <a:rPr lang="cs-CZ" sz="2400" dirty="0" err="1"/>
              <a:t>surplus</a:t>
            </a:r>
            <a:r>
              <a:rPr lang="cs-CZ" sz="2400" dirty="0"/>
              <a:t> = B</a:t>
            </a:r>
          </a:p>
          <a:p>
            <a:r>
              <a:rPr lang="cs-CZ" sz="2400" dirty="0" err="1">
                <a:sym typeface="Wingdings" panose="05000000000000000000" pitchFamily="2" charset="2"/>
              </a:rPr>
              <a:t>For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last unit sold to </a:t>
            </a:r>
            <a:r>
              <a:rPr lang="cs-CZ" sz="2400" dirty="0" err="1">
                <a:sym typeface="Wingdings" panose="05000000000000000000" pitchFamily="2" charset="2"/>
              </a:rPr>
              <a:t>consumer</a:t>
            </a:r>
            <a:r>
              <a:rPr lang="cs-CZ" sz="2400" dirty="0">
                <a:sym typeface="Wingdings" panose="05000000000000000000" pitchFamily="2" charset="2"/>
              </a:rPr>
              <a:t> 2,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P</a:t>
            </a:r>
            <a:r>
              <a:rPr lang="en-US" sz="2400" dirty="0">
                <a:sym typeface="Wingdings" panose="05000000000000000000" pitchFamily="2" charset="2"/>
              </a:rPr>
              <a:t> = MC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 Efficient</a:t>
            </a:r>
            <a:endParaRPr lang="cs-CZ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cs-CZ" sz="2400" dirty="0" err="1">
                <a:sym typeface="Wingdings" panose="05000000000000000000" pitchFamily="2" charset="2"/>
              </a:rPr>
              <a:t>For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last unit sold to </a:t>
            </a:r>
            <a:r>
              <a:rPr lang="cs-CZ" sz="2400" dirty="0" err="1">
                <a:sym typeface="Wingdings" panose="05000000000000000000" pitchFamily="2" charset="2"/>
              </a:rPr>
              <a:t>consumer</a:t>
            </a:r>
            <a:r>
              <a:rPr lang="cs-CZ" sz="2400" dirty="0">
                <a:sym typeface="Wingdings" panose="05000000000000000000" pitchFamily="2" charset="2"/>
              </a:rPr>
              <a:t> 1,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P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&gt;</a:t>
            </a:r>
            <a:r>
              <a:rPr lang="en-US" sz="2400" dirty="0">
                <a:sym typeface="Wingdings" panose="05000000000000000000" pitchFamily="2" charset="2"/>
              </a:rPr>
              <a:t> MC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cs-CZ" sz="2400" dirty="0" err="1">
                <a:solidFill>
                  <a:srgbClr val="FF0000"/>
                </a:solidFill>
                <a:sym typeface="Wingdings" panose="05000000000000000000" pitchFamily="2" charset="2"/>
              </a:rPr>
              <a:t>Inefficient</a:t>
            </a:r>
            <a:endParaRPr lang="en-US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endParaRPr lang="cs-CZ" sz="2400" dirty="0"/>
          </a:p>
          <a:p>
            <a:endParaRPr lang="cs-CZ" sz="2400" dirty="0">
              <a:sym typeface="Wingdings" panose="05000000000000000000" pitchFamily="2" charset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ABCA5-A765-40DB-9A70-F95ADF95B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166" y="3919761"/>
            <a:ext cx="8290888" cy="292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107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2nd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474379"/>
            <a:ext cx="9573846" cy="437153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>
                <a:sym typeface="Wingdings" panose="05000000000000000000" pitchFamily="2" charset="2"/>
              </a:rPr>
              <a:t>Examples</a:t>
            </a:r>
            <a:endParaRPr lang="en-US" sz="2400" b="1">
              <a:sym typeface="Wingdings" panose="05000000000000000000" pitchFamily="2" charset="2"/>
            </a:endParaRPr>
          </a:p>
          <a:p>
            <a:endParaRPr lang="cs-CZ" sz="2400"/>
          </a:p>
          <a:p>
            <a:r>
              <a:rPr lang="cs-CZ" sz="2400"/>
              <a:t>Bulk discounts</a:t>
            </a:r>
          </a:p>
          <a:p>
            <a:endParaRPr lang="cs-CZ" sz="2400"/>
          </a:p>
          <a:p>
            <a:r>
              <a:rPr lang="cs-CZ" sz="2400"/>
              <a:t>Cell-phone plans</a:t>
            </a:r>
          </a:p>
          <a:p>
            <a:endParaRPr lang="cs-CZ" sz="2400"/>
          </a:p>
          <a:p>
            <a:r>
              <a:rPr lang="cs-CZ" sz="2400"/>
              <a:t>Discount cards (IN25/50)</a:t>
            </a:r>
          </a:p>
          <a:p>
            <a:pPr marL="0" indent="0">
              <a:buNone/>
            </a:pPr>
            <a:endParaRPr lang="cs-CZ" sz="2400"/>
          </a:p>
        </p:txBody>
      </p:sp>
      <p:pic>
        <p:nvPicPr>
          <p:cNvPr id="6150" name="Picture 6" descr="Cell Phone Plan Comparison Tool">
            <a:extLst>
              <a:ext uri="{FF2B5EF4-FFF2-40B4-BE49-F238E27FC236}">
                <a16:creationId xmlns:a16="http://schemas.microsoft.com/office/drawing/2014/main" id="{C53116EA-8FA8-4813-8872-B3C80AB5B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874" y="2842283"/>
            <a:ext cx="2328632" cy="1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eiomi California Pinot Noir Red Wine, 750 ml Bottle, 13.5% ABV -  Walmart.com">
            <a:extLst>
              <a:ext uri="{FF2B5EF4-FFF2-40B4-BE49-F238E27FC236}">
                <a16:creationId xmlns:a16="http://schemas.microsoft.com/office/drawing/2014/main" id="{300C5AE9-7B60-4684-94BC-253BD2F9B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021" y="1474378"/>
            <a:ext cx="1224410" cy="1224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n Karta – E-shop | České dráhy">
            <a:extLst>
              <a:ext uri="{FF2B5EF4-FFF2-40B4-BE49-F238E27FC236}">
                <a16:creationId xmlns:a16="http://schemas.microsoft.com/office/drawing/2014/main" id="{5D05923C-4C48-44F9-8C13-F7045386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850" y="4043753"/>
            <a:ext cx="1726052" cy="113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ulk Wine">
            <a:extLst>
              <a:ext uri="{FF2B5EF4-FFF2-40B4-BE49-F238E27FC236}">
                <a16:creationId xmlns:a16="http://schemas.microsoft.com/office/drawing/2014/main" id="{E135799F-118B-4CCB-BFDC-383796A20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53" y="1107931"/>
            <a:ext cx="1852305" cy="138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203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2nd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356" y="1474377"/>
            <a:ext cx="10582790" cy="5234807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The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quality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interpretation</a:t>
            </a:r>
            <a:endParaRPr lang="en-US" sz="2400" b="1" dirty="0">
              <a:sym typeface="Wingdings" panose="05000000000000000000" pitchFamily="2" charset="2"/>
            </a:endParaRPr>
          </a:p>
          <a:p>
            <a:r>
              <a:rPr lang="cs-CZ" sz="2400" dirty="0" err="1"/>
              <a:t>Products</a:t>
            </a:r>
            <a:r>
              <a:rPr lang="cs-CZ" sz="2400" dirty="0"/>
              <a:t> </a:t>
            </a:r>
            <a:r>
              <a:rPr lang="cs-CZ" sz="2400" dirty="0" err="1"/>
              <a:t>with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featues</a:t>
            </a:r>
            <a:r>
              <a:rPr lang="cs-CZ" sz="2400" dirty="0"/>
              <a:t> </a:t>
            </a:r>
            <a:r>
              <a:rPr lang="cs-CZ" sz="2400" dirty="0" err="1"/>
              <a:t>rather</a:t>
            </a:r>
            <a:r>
              <a:rPr lang="cs-CZ" sz="2400" dirty="0"/>
              <a:t> </a:t>
            </a:r>
            <a:r>
              <a:rPr lang="cs-CZ" sz="2400" dirty="0" err="1"/>
              <a:t>than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quantity</a:t>
            </a:r>
            <a:endParaRPr lang="cs-CZ" sz="2400" dirty="0"/>
          </a:p>
          <a:p>
            <a:r>
              <a:rPr lang="cs-CZ" sz="2400" dirty="0" err="1"/>
              <a:t>Cheaper</a:t>
            </a:r>
            <a:r>
              <a:rPr lang="cs-CZ" sz="2400" dirty="0"/>
              <a:t> </a:t>
            </a:r>
            <a:r>
              <a:rPr lang="cs-CZ" sz="2400" dirty="0" err="1"/>
              <a:t>versions</a:t>
            </a:r>
            <a:r>
              <a:rPr lang="cs-CZ" sz="2400" dirty="0"/>
              <a:t> </a:t>
            </a:r>
            <a:r>
              <a:rPr lang="cs-CZ" sz="2400" dirty="0" err="1"/>
              <a:t>sometimes</a:t>
            </a:r>
            <a:r>
              <a:rPr lang="cs-CZ" sz="2400" dirty="0"/>
              <a:t> made </a:t>
            </a:r>
            <a:r>
              <a:rPr lang="cs-CZ" sz="2400" dirty="0" err="1"/>
              <a:t>intentionally</a:t>
            </a:r>
            <a:r>
              <a:rPr lang="cs-CZ" sz="2400" dirty="0"/>
              <a:t> </a:t>
            </a:r>
            <a:r>
              <a:rPr lang="cs-CZ" sz="2400" dirty="0" err="1"/>
              <a:t>worse</a:t>
            </a:r>
            <a:r>
              <a:rPr lang="cs-CZ" sz="2400" dirty="0"/>
              <a:t>, </a:t>
            </a:r>
            <a:r>
              <a:rPr lang="cs-CZ" sz="2400" dirty="0" err="1"/>
              <a:t>even</a:t>
            </a:r>
            <a:r>
              <a:rPr lang="cs-CZ" sz="2400" dirty="0"/>
              <a:t> </a:t>
            </a:r>
            <a:r>
              <a:rPr lang="cs-CZ" sz="2400" dirty="0" err="1"/>
              <a:t>at</a:t>
            </a:r>
            <a:r>
              <a:rPr lang="cs-CZ" sz="2400" dirty="0"/>
              <a:t> extra </a:t>
            </a:r>
            <a:r>
              <a:rPr lang="cs-CZ" sz="2400" dirty="0" err="1"/>
              <a:t>costs</a:t>
            </a:r>
            <a:endParaRPr lang="cs-CZ" sz="2400" dirty="0"/>
          </a:p>
          <a:p>
            <a:r>
              <a:rPr lang="cs-CZ" sz="2400" b="1" dirty="0" err="1"/>
              <a:t>Examples</a:t>
            </a:r>
            <a:r>
              <a:rPr lang="cs-CZ" sz="2400" dirty="0"/>
              <a:t>:</a:t>
            </a:r>
          </a:p>
          <a:p>
            <a:pPr lvl="1"/>
            <a:r>
              <a:rPr lang="cs-CZ" dirty="0"/>
              <a:t>Electronics</a:t>
            </a:r>
          </a:p>
          <a:p>
            <a:pPr lvl="1"/>
            <a:endParaRPr lang="cs-CZ" dirty="0"/>
          </a:p>
          <a:p>
            <a:pPr marL="457200" lvl="1" indent="0">
              <a:buNone/>
            </a:pPr>
            <a:endParaRPr lang="cs-CZ" dirty="0"/>
          </a:p>
          <a:p>
            <a:pPr lvl="1"/>
            <a:r>
              <a:rPr lang="cs-CZ" dirty="0"/>
              <a:t>Business vs. </a:t>
            </a:r>
            <a:r>
              <a:rPr lang="cs-CZ" dirty="0" err="1"/>
              <a:t>Economy</a:t>
            </a:r>
            <a:r>
              <a:rPr lang="cs-CZ" dirty="0"/>
              <a:t> </a:t>
            </a:r>
            <a:r>
              <a:rPr lang="cs-CZ" dirty="0" err="1"/>
              <a:t>flights</a:t>
            </a:r>
            <a:endParaRPr lang="cs-CZ" dirty="0"/>
          </a:p>
          <a:p>
            <a:pPr lvl="2"/>
            <a:r>
              <a:rPr lang="cs-CZ" dirty="0"/>
              <a:t>Eg. </a:t>
            </a:r>
            <a:r>
              <a:rPr lang="cs-CZ" dirty="0" err="1"/>
              <a:t>Saturday</a:t>
            </a:r>
            <a:r>
              <a:rPr lang="cs-CZ" dirty="0"/>
              <a:t> night </a:t>
            </a:r>
            <a:r>
              <a:rPr lang="cs-CZ" dirty="0" err="1"/>
              <a:t>stayover</a:t>
            </a:r>
            <a:r>
              <a:rPr lang="cs-CZ" dirty="0"/>
              <a:t>, </a:t>
            </a:r>
            <a:r>
              <a:rPr lang="cs-CZ" dirty="0" err="1"/>
              <a:t>boarding</a:t>
            </a:r>
            <a:endParaRPr lang="cs-CZ" dirty="0"/>
          </a:p>
          <a:p>
            <a:pPr lvl="1"/>
            <a:endParaRPr lang="cs-CZ" dirty="0"/>
          </a:p>
          <a:p>
            <a:pPr lvl="1"/>
            <a:r>
              <a:rPr lang="cs-CZ" dirty="0"/>
              <a:t>Premium </a:t>
            </a:r>
            <a:r>
              <a:rPr lang="cs-CZ" dirty="0" err="1"/>
              <a:t>features</a:t>
            </a:r>
            <a:endParaRPr lang="cs-CZ" dirty="0"/>
          </a:p>
          <a:p>
            <a:pPr lvl="2"/>
            <a:endParaRPr lang="cs-CZ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B5097D-D94B-4855-9E11-96D11E5A9C4D}"/>
              </a:ext>
            </a:extLst>
          </p:cNvPr>
          <p:cNvSpPr txBox="1">
            <a:spLocks/>
          </p:cNvSpPr>
          <p:nvPr/>
        </p:nvSpPr>
        <p:spPr>
          <a:xfrm>
            <a:off x="2820215" y="2928840"/>
            <a:ext cx="5328278" cy="500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cs-CZ" sz="2000" b="1" i="1"/>
              <a:t>Enthusiast camera	Professional camera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cs-CZ" sz="2000"/>
          </a:p>
          <a:p>
            <a:pPr marL="0" indent="0">
              <a:buFont typeface="Arial" panose="020B0604020202020204" pitchFamily="34" charset="0"/>
              <a:buNone/>
            </a:pPr>
            <a:endParaRPr lang="cs-CZ" sz="2000"/>
          </a:p>
          <a:p>
            <a:pPr marL="0" indent="0">
              <a:buFont typeface="Arial" panose="020B0604020202020204" pitchFamily="34" charset="0"/>
              <a:buNone/>
            </a:pPr>
            <a:endParaRPr lang="cs-CZ" sz="2000"/>
          </a:p>
          <a:p>
            <a:pPr marL="0" indent="0">
              <a:buFont typeface="Arial" panose="020B0604020202020204" pitchFamily="34" charset="0"/>
              <a:buNone/>
            </a:pPr>
            <a:endParaRPr lang="cs-CZ" sz="2000"/>
          </a:p>
          <a:p>
            <a:pPr marL="0" indent="0">
              <a:buFont typeface="Arial" panose="020B0604020202020204" pitchFamily="34" charset="0"/>
              <a:buNone/>
            </a:pPr>
            <a:endParaRPr lang="cs-CZ" sz="2000"/>
          </a:p>
        </p:txBody>
      </p:sp>
      <p:pic>
        <p:nvPicPr>
          <p:cNvPr id="7170" name="Picture 2" descr="Easy Homemade Vanilla Ice Cream (No Eggs) | epicuricloud (Tina Verrelli)">
            <a:extLst>
              <a:ext uri="{FF2B5EF4-FFF2-40B4-BE49-F238E27FC236}">
                <a16:creationId xmlns:a16="http://schemas.microsoft.com/office/drawing/2014/main" id="{0BAAA7FF-3875-4CA9-9DB1-ECA5DD6F0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5342630"/>
            <a:ext cx="1136527" cy="15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B885D5-AE37-4B87-8970-CB4ED8F73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276" y="3198869"/>
            <a:ext cx="1498103" cy="11423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063E69-9755-4312-A653-51E65EA482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221" y="3276703"/>
            <a:ext cx="1432264" cy="10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3rd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i="1" dirty="0">
                <a:sym typeface="Wingdings" panose="05000000000000000000" pitchFamily="2" charset="2"/>
              </a:rPr>
              <a:t>„Market </a:t>
            </a:r>
            <a:r>
              <a:rPr lang="cs-CZ" sz="2400" i="1" dirty="0" err="1">
                <a:sym typeface="Wingdings" panose="05000000000000000000" pitchFamily="2" charset="2"/>
              </a:rPr>
              <a:t>segmentation</a:t>
            </a:r>
            <a:r>
              <a:rPr lang="cs-CZ" sz="2400" i="1" dirty="0">
                <a:sym typeface="Wingdings" panose="05000000000000000000" pitchFamily="2" charset="2"/>
              </a:rPr>
              <a:t>“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i="1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Definition</a:t>
            </a:r>
            <a:endParaRPr lang="cs-CZ" sz="2400" b="1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different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for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different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individuals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but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same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across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units</a:t>
            </a:r>
            <a:endParaRPr lang="cs-CZ" sz="2400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Assumptions</a:t>
            </a:r>
            <a:r>
              <a:rPr lang="cs-CZ" sz="2400" b="1" dirty="0">
                <a:sym typeface="Wingdings" panose="05000000000000000000" pitchFamily="2" charset="2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Seller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able</a:t>
            </a:r>
            <a:r>
              <a:rPr lang="cs-CZ" sz="2400" dirty="0">
                <a:sym typeface="Wingdings" panose="05000000000000000000" pitchFamily="2" charset="2"/>
              </a:rPr>
              <a:t> to </a:t>
            </a:r>
            <a:r>
              <a:rPr lang="cs-CZ" sz="2400" dirty="0" err="1">
                <a:sym typeface="Wingdings" panose="05000000000000000000" pitchFamily="2" charset="2"/>
              </a:rPr>
              <a:t>identify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different</a:t>
            </a:r>
            <a:r>
              <a:rPr lang="cs-CZ" sz="2400" dirty="0">
                <a:sym typeface="Wingdings" panose="05000000000000000000" pitchFamily="2" charset="2"/>
              </a:rPr>
              <a:t> (</a:t>
            </a:r>
            <a:r>
              <a:rPr lang="cs-CZ" sz="2400" dirty="0" err="1">
                <a:sym typeface="Wingdings" panose="05000000000000000000" pitchFamily="2" charset="2"/>
              </a:rPr>
              <a:t>groups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) </a:t>
            </a:r>
            <a:r>
              <a:rPr lang="cs-CZ" sz="2400" dirty="0" err="1">
                <a:sym typeface="Wingdings" panose="05000000000000000000" pitchFamily="2" charset="2"/>
              </a:rPr>
              <a:t>individuals</a:t>
            </a:r>
            <a:endParaRPr lang="cs-CZ" sz="2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Seller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able</a:t>
            </a:r>
            <a:r>
              <a:rPr lang="cs-CZ" sz="2400" dirty="0">
                <a:sym typeface="Wingdings" panose="05000000000000000000" pitchFamily="2" charset="2"/>
              </a:rPr>
              <a:t> to </a:t>
            </a:r>
            <a:r>
              <a:rPr lang="cs-CZ" sz="2400" dirty="0" err="1">
                <a:sym typeface="Wingdings" panose="05000000000000000000" pitchFamily="2" charset="2"/>
              </a:rPr>
              <a:t>prevent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arbitrage</a:t>
            </a:r>
            <a:endParaRPr lang="cs-CZ" sz="24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49765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3rd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E7B69CF-4C12-4662-8E04-46DEF1BB96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5820" y="1474378"/>
                <a:ext cx="10515600" cy="5071202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400" b="1" dirty="0">
                    <a:sym typeface="Wingdings" panose="05000000000000000000" pitchFamily="2" charset="2"/>
                  </a:rPr>
                  <a:t>Analysis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400" dirty="0" err="1">
                    <a:sym typeface="Wingdings" panose="05000000000000000000" pitchFamily="2" charset="2"/>
                  </a:rPr>
                  <a:t>The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seller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maximises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2400" dirty="0">
                    <a:sym typeface="Wingdings" panose="05000000000000000000" pitchFamily="2" charset="2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𝑥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endParaRPr lang="cs-CZ" sz="24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400" dirty="0">
                    <a:sym typeface="Wingdings" panose="05000000000000000000" pitchFamily="2" charset="2"/>
                  </a:rPr>
                  <a:t>In </a:t>
                </a:r>
                <a:r>
                  <a:rPr lang="cs-CZ" sz="2400" dirty="0" err="1">
                    <a:sym typeface="Wingdings" panose="05000000000000000000" pitchFamily="2" charset="2"/>
                  </a:rPr>
                  <a:t>the</a:t>
                </a:r>
                <a:r>
                  <a:rPr lang="cs-CZ" sz="2400" dirty="0">
                    <a:sym typeface="Wingdings" panose="05000000000000000000" pitchFamily="2" charset="2"/>
                  </a:rPr>
                  <a:t> optimum: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𝑀𝑅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𝑀𝑅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𝑀𝐶</m:t>
                    </m:r>
                    <m:r>
                      <a:rPr lang="cs-CZ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cs-CZ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f>
                          <m:fPr>
                            <m:ctrlP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cs-CZ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cs-CZ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cs-CZ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f>
                          <m:f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cs-CZ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𝜀</m:t>
                                    </m:r>
                                  </m:e>
                                  <m:sub>
                                    <m:r>
                                      <a:rPr lang="cs-CZ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cs-CZ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)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𝑀𝐶</m:t>
                    </m:r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  <m:d>
                      <m:d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dirty="0" err="1">
                    <a:sym typeface="Wingdings" panose="05000000000000000000" pitchFamily="2" charset="2"/>
                  </a:rPr>
                  <a:t>If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dirty="0">
                    <a:sym typeface="Wingdings" panose="05000000000000000000" pitchFamily="2" charset="2"/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dirty="0">
                    <a:sym typeface="Wingdings" panose="05000000000000000000" pitchFamily="2" charset="2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  <m:r>
                      <a:rPr lang="cs-CZ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𝜀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b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endParaRPr lang="cs-CZ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400" dirty="0" err="1">
                    <a:sym typeface="Wingdings" panose="05000000000000000000" pitchFamily="2" charset="2"/>
                  </a:rPr>
                  <a:t>The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seller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ym typeface="Wingdings" panose="05000000000000000000" pitchFamily="2" charset="2"/>
                  </a:rPr>
                  <a:t>charger</a:t>
                </a:r>
                <a:r>
                  <a:rPr lang="cs-CZ" sz="2400" dirty="0">
                    <a:sym typeface="Wingdings" panose="05000000000000000000" pitchFamily="2" charset="2"/>
                  </a:rPr>
                  <a:t> </a:t>
                </a:r>
                <a:r>
                  <a:rPr lang="cs-CZ" sz="2400" b="1" dirty="0" err="1">
                    <a:sym typeface="Wingdings" panose="05000000000000000000" pitchFamily="2" charset="2"/>
                  </a:rPr>
                  <a:t>higher</a:t>
                </a:r>
                <a:r>
                  <a:rPr lang="cs-CZ" sz="2400" b="1" dirty="0">
                    <a:sym typeface="Wingdings" panose="05000000000000000000" pitchFamily="2" charset="2"/>
                  </a:rPr>
                  <a:t> </a:t>
                </a:r>
                <a:r>
                  <a:rPr lang="cs-CZ" sz="2400" b="1" dirty="0" err="1">
                    <a:sym typeface="Wingdings" panose="05000000000000000000" pitchFamily="2" charset="2"/>
                  </a:rPr>
                  <a:t>price</a:t>
                </a:r>
                <a:r>
                  <a:rPr lang="cs-CZ" sz="2400" b="1" dirty="0">
                    <a:sym typeface="Wingdings" panose="05000000000000000000" pitchFamily="2" charset="2"/>
                  </a:rPr>
                  <a:t> in </a:t>
                </a:r>
                <a:r>
                  <a:rPr lang="cs-CZ" sz="2400" b="1" dirty="0" err="1">
                    <a:sym typeface="Wingdings" panose="05000000000000000000" pitchFamily="2" charset="2"/>
                  </a:rPr>
                  <a:t>the</a:t>
                </a:r>
                <a:r>
                  <a:rPr lang="cs-CZ" sz="2400" b="1" dirty="0">
                    <a:sym typeface="Wingdings" panose="05000000000000000000" pitchFamily="2" charset="2"/>
                  </a:rPr>
                  <a:t> </a:t>
                </a:r>
                <a:r>
                  <a:rPr lang="cs-CZ" sz="2400" b="1" dirty="0" err="1">
                    <a:sym typeface="Wingdings" panose="05000000000000000000" pitchFamily="2" charset="2"/>
                  </a:rPr>
                  <a:t>less</a:t>
                </a:r>
                <a:r>
                  <a:rPr lang="cs-CZ" sz="2400" b="1" dirty="0">
                    <a:sym typeface="Wingdings" panose="05000000000000000000" pitchFamily="2" charset="2"/>
                  </a:rPr>
                  <a:t> </a:t>
                </a:r>
                <a:r>
                  <a:rPr lang="cs-CZ" sz="2400" b="1" dirty="0" err="1">
                    <a:sym typeface="Wingdings" panose="05000000000000000000" pitchFamily="2" charset="2"/>
                  </a:rPr>
                  <a:t>price-elastic</a:t>
                </a:r>
                <a:r>
                  <a:rPr lang="cs-CZ" sz="2400" b="1" dirty="0">
                    <a:sym typeface="Wingdings" panose="05000000000000000000" pitchFamily="2" charset="2"/>
                  </a:rPr>
                  <a:t> </a:t>
                </a:r>
                <a:r>
                  <a:rPr lang="cs-CZ" sz="2400" dirty="0">
                    <a:sym typeface="Wingdings" panose="05000000000000000000" pitchFamily="2" charset="2"/>
                  </a:rPr>
                  <a:t>market segment</a:t>
                </a:r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8E7B69CF-4C12-4662-8E04-46DEF1BB96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5820" y="1474378"/>
                <a:ext cx="10515600" cy="5071202"/>
              </a:xfrm>
              <a:blipFill>
                <a:blip r:embed="rId3"/>
                <a:stretch>
                  <a:fillRect l="-928" t="-9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859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3rd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Examples</a:t>
            </a:r>
            <a:endParaRPr lang="cs-CZ" sz="2400" b="1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Student </a:t>
            </a:r>
            <a:r>
              <a:rPr lang="cs-CZ" dirty="0" err="1">
                <a:sym typeface="Wingdings" panose="05000000000000000000" pitchFamily="2" charset="2"/>
              </a:rPr>
              <a:t>discounts</a:t>
            </a: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Pharmaceuticals</a:t>
            </a:r>
            <a:endParaRPr lang="cs-CZ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Karamba pizza - 🍕STUDENTI POZOR🍕 Jelikož začala škola máme... | Facebook">
            <a:extLst>
              <a:ext uri="{FF2B5EF4-FFF2-40B4-BE49-F238E27FC236}">
                <a16:creationId xmlns:a16="http://schemas.microsoft.com/office/drawing/2014/main" id="{7BBEB215-1BE0-717C-3F40-491BDD33E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591" y="1474378"/>
            <a:ext cx="1944739" cy="217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an China Help Build Africa's Nascent Pharmaceutical Sector? – The  China-Global South Project">
            <a:extLst>
              <a:ext uri="{FF2B5EF4-FFF2-40B4-BE49-F238E27FC236}">
                <a16:creationId xmlns:a16="http://schemas.microsoft.com/office/drawing/2014/main" id="{854385F6-B33D-7464-8FD0-270C4BE42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40" y="3947081"/>
            <a:ext cx="3326971" cy="186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3C3E3D-9781-2AD2-56A5-70493E321F65}"/>
              </a:ext>
            </a:extLst>
          </p:cNvPr>
          <p:cNvSpPr txBox="1"/>
          <p:nvPr/>
        </p:nvSpPr>
        <p:spPr>
          <a:xfrm>
            <a:off x="3213717" y="2068497"/>
            <a:ext cx="375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185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93150"/>
            <a:ext cx="10515600" cy="1325563"/>
          </a:xfrm>
        </p:spPr>
        <p:txBody>
          <a:bodyPr/>
          <a:lstStyle/>
          <a:p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me</a:t>
            </a:r>
            <a:endParaRPr lang="cs-CZ" b="1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11B0F91-0E52-1120-2BE9-400203E24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669" y="2843725"/>
            <a:ext cx="6039464" cy="4026309"/>
          </a:xfrm>
          <a:prstGeom prst="rect">
            <a:avLst/>
          </a:prstGeom>
        </p:spPr>
      </p:pic>
      <p:pic>
        <p:nvPicPr>
          <p:cNvPr id="1032" name="Picture 8" descr="42 Best Things to Do in Paris, According to Experts | Condé Nast Traveler">
            <a:extLst>
              <a:ext uri="{FF2B5EF4-FFF2-40B4-BE49-F238E27FC236}">
                <a16:creationId xmlns:a16="http://schemas.microsoft.com/office/drawing/2014/main" id="{0CA986FD-E771-7C94-9C6F-EE3F2B72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5" y="148816"/>
            <a:ext cx="4157714" cy="4157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nstitut ekonomických studií Fakulty sociálních věd Univerzity Karlovy –  Wikipedie">
            <a:extLst>
              <a:ext uri="{FF2B5EF4-FFF2-40B4-BE49-F238E27FC236}">
                <a16:creationId xmlns:a16="http://schemas.microsoft.com/office/drawing/2014/main" id="{291EB66E-6C2D-24DD-900F-343A9134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05" y="1474378"/>
            <a:ext cx="2894371" cy="3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nstitut ekonomických studií Fakulty sociálních věd Univerzity Karlovy –  Wikipedie">
            <a:extLst>
              <a:ext uri="{FF2B5EF4-FFF2-40B4-BE49-F238E27FC236}">
                <a16:creationId xmlns:a16="http://schemas.microsoft.com/office/drawing/2014/main" id="{78715931-2A89-12B4-3FE1-96E71060B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7629" y="2998839"/>
            <a:ext cx="2894371" cy="3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arry Potter vyjde s novými obrázky, připomínají filmové adaptace -  Aktuálně.cz">
            <a:extLst>
              <a:ext uri="{FF2B5EF4-FFF2-40B4-BE49-F238E27FC236}">
                <a16:creationId xmlns:a16="http://schemas.microsoft.com/office/drawing/2014/main" id="{55FCA2F4-F320-4255-0F97-1AAC8E65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728" y="2854669"/>
            <a:ext cx="1107256" cy="145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7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3rd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507120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>
                <a:sym typeface="Wingdings" panose="05000000000000000000" pitchFamily="2" charset="2"/>
              </a:rPr>
              <a:t>Are </a:t>
            </a:r>
            <a:r>
              <a:rPr lang="cs-CZ" sz="2400" b="1" dirty="0" err="1">
                <a:sym typeface="Wingdings" panose="05000000000000000000" pitchFamily="2" charset="2"/>
              </a:rPr>
              <a:t>all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markets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served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without</a:t>
            </a:r>
            <a:r>
              <a:rPr lang="cs-CZ" sz="2400" b="1" dirty="0">
                <a:sym typeface="Wingdings" panose="05000000000000000000" pitchFamily="2" charset="2"/>
              </a:rPr>
              <a:t> </a:t>
            </a:r>
            <a:r>
              <a:rPr lang="cs-CZ" sz="2400" b="1" dirty="0" err="1">
                <a:sym typeface="Wingdings" panose="05000000000000000000" pitchFamily="2" charset="2"/>
              </a:rPr>
              <a:t>discrimination</a:t>
            </a:r>
            <a:r>
              <a:rPr lang="cs-CZ" sz="2400" b="1" dirty="0">
                <a:sym typeface="Wingdings" panose="05000000000000000000" pitchFamily="2" charset="2"/>
              </a:rPr>
              <a:t>?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>
                <a:sym typeface="Wingdings" panose="05000000000000000000" pitchFamily="2" charset="2"/>
              </a:rPr>
              <a:t>Setup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Market 1 (</a:t>
            </a:r>
            <a:r>
              <a:rPr lang="cs-CZ" sz="2000" dirty="0" err="1">
                <a:sym typeface="Wingdings" panose="05000000000000000000" pitchFamily="2" charset="2"/>
              </a:rPr>
              <a:t>high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demand</a:t>
            </a:r>
            <a:r>
              <a:rPr lang="cs-CZ" sz="2000" dirty="0">
                <a:sym typeface="Wingdings" panose="05000000000000000000" pitchFamily="2" charset="2"/>
              </a:rPr>
              <a:t>): x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=a-bp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Market 2 (</a:t>
            </a:r>
            <a:r>
              <a:rPr lang="cs-CZ" sz="2000" dirty="0" err="1">
                <a:sym typeface="Wingdings" panose="05000000000000000000" pitchFamily="2" charset="2"/>
              </a:rPr>
              <a:t>low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demand</a:t>
            </a:r>
            <a:r>
              <a:rPr lang="cs-CZ" sz="2000" dirty="0">
                <a:sym typeface="Wingdings" panose="05000000000000000000" pitchFamily="2" charset="2"/>
              </a:rPr>
              <a:t>):  x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=c-dp</a:t>
            </a:r>
            <a:r>
              <a:rPr lang="cs-CZ" sz="2000" baseline="-25000" dirty="0">
                <a:sym typeface="Wingdings" panose="05000000000000000000" pitchFamily="2" charset="2"/>
              </a:rPr>
              <a:t>2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MC = 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If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selling</a:t>
            </a:r>
            <a:r>
              <a:rPr lang="cs-CZ" sz="2400" dirty="0">
                <a:sym typeface="Wingdings" panose="05000000000000000000" pitchFamily="2" charset="2"/>
              </a:rPr>
              <a:t> in </a:t>
            </a:r>
            <a:r>
              <a:rPr lang="cs-CZ" sz="2400" dirty="0" err="1">
                <a:sym typeface="Wingdings" panose="05000000000000000000" pitchFamily="2" charset="2"/>
              </a:rPr>
              <a:t>both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markets</a:t>
            </a:r>
            <a:r>
              <a:rPr lang="cs-CZ" sz="2400" dirty="0">
                <a:sym typeface="Wingdings" panose="05000000000000000000" pitchFamily="2" charset="2"/>
              </a:rPr>
              <a:t> w/o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endParaRPr lang="cs-CZ" sz="24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Discrimination</a:t>
            </a:r>
            <a:r>
              <a:rPr lang="cs-CZ" sz="2000" dirty="0">
                <a:sym typeface="Wingdings" panose="05000000000000000000" pitchFamily="2" charset="2"/>
              </a:rPr>
              <a:t>: x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a/2, x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c/2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No </a:t>
            </a:r>
            <a:r>
              <a:rPr lang="cs-CZ" sz="2000" dirty="0" err="1">
                <a:sym typeface="Wingdings" panose="05000000000000000000" pitchFamily="2" charset="2"/>
              </a:rPr>
              <a:t>discrimination</a:t>
            </a:r>
            <a:r>
              <a:rPr lang="cs-CZ" sz="2000" dirty="0">
                <a:sym typeface="Wingdings" panose="05000000000000000000" pitchFamily="2" charset="2"/>
              </a:rPr>
              <a:t>: x* = (</a:t>
            </a:r>
            <a:r>
              <a:rPr lang="cs-CZ" sz="2000" dirty="0" err="1">
                <a:sym typeface="Wingdings" panose="05000000000000000000" pitchFamily="2" charset="2"/>
              </a:rPr>
              <a:t>a+c</a:t>
            </a:r>
            <a:r>
              <a:rPr lang="cs-CZ" sz="2000" dirty="0">
                <a:sym typeface="Wingdings" panose="05000000000000000000" pitchFamily="2" charset="2"/>
              </a:rPr>
              <a:t>)/2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olidFill>
                  <a:srgbClr val="FF0000"/>
                </a:solidFill>
                <a:sym typeface="Wingdings" panose="05000000000000000000" pitchFamily="2" charset="2"/>
              </a:rPr>
              <a:t>    Output </a:t>
            </a:r>
            <a:r>
              <a:rPr lang="cs-CZ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the</a:t>
            </a:r>
            <a:r>
              <a:rPr lang="cs-CZ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cs-CZ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same</a:t>
            </a:r>
            <a:r>
              <a:rPr lang="cs-CZ" sz="2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cs-CZ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with</a:t>
            </a:r>
            <a:r>
              <a:rPr lang="cs-CZ" sz="2000" dirty="0">
                <a:solidFill>
                  <a:srgbClr val="FF0000"/>
                </a:solidFill>
                <a:sym typeface="Wingdings" panose="05000000000000000000" pitchFamily="2" charset="2"/>
              </a:rPr>
              <a:t> and w/o </a:t>
            </a:r>
            <a:r>
              <a:rPr lang="cs-CZ" sz="2000" dirty="0" err="1">
                <a:solidFill>
                  <a:srgbClr val="FF0000"/>
                </a:solidFill>
                <a:sym typeface="Wingdings" panose="05000000000000000000" pitchFamily="2" charset="2"/>
              </a:rPr>
              <a:t>discrimination</a:t>
            </a:r>
            <a:endParaRPr lang="cs-CZ" sz="24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If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selling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only</a:t>
            </a:r>
            <a:r>
              <a:rPr lang="cs-CZ" sz="2400" dirty="0">
                <a:sym typeface="Wingdings" panose="05000000000000000000" pitchFamily="2" charset="2"/>
              </a:rPr>
              <a:t> in market 1 w/o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endParaRPr lang="cs-CZ" sz="24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Discrimination</a:t>
            </a:r>
            <a:r>
              <a:rPr lang="cs-CZ" sz="2000" dirty="0">
                <a:sym typeface="Wingdings" panose="05000000000000000000" pitchFamily="2" charset="2"/>
              </a:rPr>
              <a:t>: x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a/2, x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c/2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No </a:t>
            </a:r>
            <a:r>
              <a:rPr lang="cs-CZ" sz="2000" dirty="0" err="1">
                <a:sym typeface="Wingdings" panose="05000000000000000000" pitchFamily="2" charset="2"/>
              </a:rPr>
              <a:t>discrimination</a:t>
            </a:r>
            <a:r>
              <a:rPr lang="cs-CZ" sz="2000" dirty="0">
                <a:sym typeface="Wingdings" panose="05000000000000000000" pitchFamily="2" charset="2"/>
              </a:rPr>
              <a:t>: x* = a/2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olidFill>
                  <a:srgbClr val="00B050"/>
                </a:solidFill>
                <a:sym typeface="Wingdings" panose="05000000000000000000" pitchFamily="2" charset="2"/>
              </a:rPr>
              <a:t>    Output </a:t>
            </a:r>
            <a:r>
              <a:rPr lang="cs-CZ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greater</a:t>
            </a:r>
            <a:r>
              <a:rPr lang="cs-CZ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with</a:t>
            </a:r>
            <a:r>
              <a:rPr lang="cs-CZ" sz="2000" dirty="0">
                <a:solidFill>
                  <a:srgbClr val="00B050"/>
                </a:solidFill>
                <a:sym typeface="Wingdings" panose="05000000000000000000" pitchFamily="2" charset="2"/>
              </a:rPr>
              <a:t> </a:t>
            </a:r>
            <a:r>
              <a:rPr lang="cs-CZ" sz="2000" dirty="0" err="1">
                <a:solidFill>
                  <a:srgbClr val="00B050"/>
                </a:solidFill>
                <a:sym typeface="Wingdings" panose="05000000000000000000" pitchFamily="2" charset="2"/>
              </a:rPr>
              <a:t>discrimination</a:t>
            </a:r>
            <a:endParaRPr lang="cs-CZ" sz="20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EEE6BA-DC43-5C12-E88C-7F1490B23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331" y="1855867"/>
            <a:ext cx="6315316" cy="39592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7EDF4F-336F-C246-F186-DA2C63CBC6C6}"/>
              </a:ext>
            </a:extLst>
          </p:cNvPr>
          <p:cNvSpPr/>
          <p:nvPr/>
        </p:nvSpPr>
        <p:spPr>
          <a:xfrm>
            <a:off x="11698014" y="5155323"/>
            <a:ext cx="685800" cy="9616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CC4E1-DCE8-A934-BD1B-28EA31E445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605" y="5536776"/>
            <a:ext cx="720611" cy="1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1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3rd </a:t>
            </a:r>
            <a:r>
              <a:rPr lang="cs-CZ" dirty="0" err="1"/>
              <a:t>degree</a:t>
            </a:r>
            <a:r>
              <a:rPr lang="cs-CZ" dirty="0"/>
              <a:t>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r>
              <a:rPr lang="cs-CZ" dirty="0"/>
              <a:t>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5071202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400" b="1" dirty="0" err="1">
                <a:sym typeface="Wingdings" panose="05000000000000000000" pitchFamily="2" charset="2"/>
              </a:rPr>
              <a:t>Exercise</a:t>
            </a:r>
            <a:endParaRPr lang="cs-CZ" sz="2400" b="1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>
                <a:sym typeface="Wingdings" panose="05000000000000000000" pitchFamily="2" charset="2"/>
              </a:rPr>
              <a:t>Setup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Market 1 (</a:t>
            </a:r>
            <a:r>
              <a:rPr lang="cs-CZ" sz="2000" dirty="0" err="1">
                <a:sym typeface="Wingdings" panose="05000000000000000000" pitchFamily="2" charset="2"/>
              </a:rPr>
              <a:t>high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demand</a:t>
            </a:r>
            <a:r>
              <a:rPr lang="cs-CZ" sz="2000" dirty="0">
                <a:sym typeface="Wingdings" panose="05000000000000000000" pitchFamily="2" charset="2"/>
              </a:rPr>
              <a:t>): x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=100-p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Market 2 (</a:t>
            </a:r>
            <a:r>
              <a:rPr lang="cs-CZ" sz="2000" dirty="0" err="1">
                <a:sym typeface="Wingdings" panose="05000000000000000000" pitchFamily="2" charset="2"/>
              </a:rPr>
              <a:t>low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demand</a:t>
            </a:r>
            <a:r>
              <a:rPr lang="cs-CZ" sz="2000" dirty="0">
                <a:sym typeface="Wingdings" panose="05000000000000000000" pitchFamily="2" charset="2"/>
              </a:rPr>
              <a:t>):  x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=60-2p</a:t>
            </a:r>
            <a:r>
              <a:rPr lang="cs-CZ" sz="2000" baseline="-25000" dirty="0">
                <a:sym typeface="Wingdings" panose="05000000000000000000" pitchFamily="2" charset="2"/>
              </a:rPr>
              <a:t>2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MC = 20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>
                <a:sym typeface="Wingdings" panose="05000000000000000000" pitchFamily="2" charset="2"/>
              </a:rPr>
              <a:t>Questions: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000" b="1">
                <a:sym typeface="Wingdings" panose="05000000000000000000" pitchFamily="2" charset="2"/>
              </a:rPr>
              <a:t>If </a:t>
            </a:r>
            <a:r>
              <a:rPr lang="cs-CZ" sz="2000" b="1" dirty="0" err="1">
                <a:sym typeface="Wingdings" panose="05000000000000000000" pitchFamily="2" charset="2"/>
              </a:rPr>
              <a:t>they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can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discriminate</a:t>
            </a:r>
            <a:r>
              <a:rPr lang="cs-CZ" sz="2000" b="1" dirty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cs-CZ" dirty="0" err="1">
                <a:sym typeface="Wingdings" panose="05000000000000000000" pitchFamily="2" charset="2"/>
              </a:rPr>
              <a:t>What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price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will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they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charge</a:t>
            </a:r>
            <a:r>
              <a:rPr lang="cs-CZ" dirty="0">
                <a:sym typeface="Wingdings" panose="05000000000000000000" pitchFamily="2" charset="2"/>
              </a:rPr>
              <a:t> in </a:t>
            </a:r>
            <a:r>
              <a:rPr lang="cs-CZ" dirty="0" err="1">
                <a:sym typeface="Wingdings" panose="05000000000000000000" pitchFamily="2" charset="2"/>
              </a:rPr>
              <a:t>each</a:t>
            </a:r>
            <a:r>
              <a:rPr lang="cs-CZ" dirty="0">
                <a:sym typeface="Wingdings" panose="05000000000000000000" pitchFamily="2" charset="2"/>
              </a:rPr>
              <a:t> market?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cs-CZ" dirty="0" err="1">
                <a:sym typeface="Wingdings" panose="05000000000000000000" pitchFamily="2" charset="2"/>
              </a:rPr>
              <a:t>What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will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be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the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total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>
                <a:sym typeface="Wingdings" panose="05000000000000000000" pitchFamily="2" charset="2"/>
              </a:rPr>
              <a:t>output?</a:t>
            </a:r>
            <a:endParaRPr lang="cs-CZ" dirty="0"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If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the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seller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cannot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discriminate</a:t>
            </a:r>
            <a:r>
              <a:rPr lang="cs-CZ" sz="2000" b="1" dirty="0">
                <a:sym typeface="Wingdings" panose="05000000000000000000" pitchFamily="2" charset="2"/>
              </a:rPr>
              <a:t>: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cs-CZ" dirty="0" err="1">
                <a:sym typeface="Wingdings" panose="05000000000000000000" pitchFamily="2" charset="2"/>
              </a:rPr>
              <a:t>Will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they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sell</a:t>
            </a:r>
            <a:r>
              <a:rPr lang="cs-CZ" dirty="0">
                <a:sym typeface="Wingdings" panose="05000000000000000000" pitchFamily="2" charset="2"/>
              </a:rPr>
              <a:t> in </a:t>
            </a:r>
            <a:r>
              <a:rPr lang="cs-CZ" dirty="0" err="1">
                <a:sym typeface="Wingdings" panose="05000000000000000000" pitchFamily="2" charset="2"/>
              </a:rPr>
              <a:t>both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markets</a:t>
            </a:r>
            <a:r>
              <a:rPr lang="cs-CZ" dirty="0">
                <a:sym typeface="Wingdings" panose="05000000000000000000" pitchFamily="2" charset="2"/>
              </a:rPr>
              <a:t>?</a:t>
            </a:r>
          </a:p>
          <a:p>
            <a:pPr marL="1257300" lvl="2" indent="-342900">
              <a:lnSpc>
                <a:spcPct val="100000"/>
              </a:lnSpc>
              <a:spcBef>
                <a:spcPts val="0"/>
              </a:spcBef>
              <a:buFont typeface="+mj-lt"/>
              <a:buAutoNum type="alphaLcParenR"/>
              <a:defRPr/>
            </a:pPr>
            <a:r>
              <a:rPr lang="cs-CZ" dirty="0" err="1">
                <a:sym typeface="Wingdings" panose="05000000000000000000" pitchFamily="2" charset="2"/>
              </a:rPr>
              <a:t>What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will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be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the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total</a:t>
            </a:r>
            <a:r>
              <a:rPr lang="cs-CZ" dirty="0">
                <a:sym typeface="Wingdings" panose="05000000000000000000" pitchFamily="2" charset="2"/>
              </a:rPr>
              <a:t> output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>
              <a:sym typeface="Wingdings" panose="05000000000000000000" pitchFamily="2" charset="2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ABF281-1973-C925-550A-07D333AC2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838" y="1730414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527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Bundling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/>
              <a:t>Bundling</a:t>
            </a:r>
            <a:r>
              <a:rPr lang="cs-CZ" sz="2000" dirty="0"/>
              <a:t> = </a:t>
            </a:r>
            <a:r>
              <a:rPr lang="cs-CZ" sz="2000" dirty="0" err="1"/>
              <a:t>selling</a:t>
            </a:r>
            <a:r>
              <a:rPr lang="cs-CZ" sz="2000" dirty="0"/>
              <a:t> </a:t>
            </a:r>
            <a:r>
              <a:rPr lang="cs-CZ" sz="2000" dirty="0" err="1"/>
              <a:t>multiple</a:t>
            </a:r>
            <a:r>
              <a:rPr lang="cs-CZ" sz="2000" dirty="0"/>
              <a:t> </a:t>
            </a:r>
            <a:r>
              <a:rPr lang="cs-CZ" sz="2000" dirty="0" err="1"/>
              <a:t>products</a:t>
            </a:r>
            <a:r>
              <a:rPr lang="cs-CZ" sz="2000" dirty="0"/>
              <a:t> </a:t>
            </a:r>
            <a:r>
              <a:rPr lang="cs-CZ" sz="2000" u="sng" dirty="0"/>
              <a:t>in </a:t>
            </a:r>
            <a:r>
              <a:rPr lang="cs-CZ" sz="2000" u="sng" dirty="0" err="1"/>
              <a:t>fixed</a:t>
            </a:r>
            <a:r>
              <a:rPr lang="cs-CZ" sz="2000" u="sng" dirty="0"/>
              <a:t> </a:t>
            </a:r>
            <a:r>
              <a:rPr lang="cs-CZ" sz="2000" u="sng" dirty="0" err="1"/>
              <a:t>proportions</a:t>
            </a:r>
            <a:r>
              <a:rPr lang="cs-CZ" sz="2000" b="1" dirty="0"/>
              <a:t> </a:t>
            </a:r>
            <a:r>
              <a:rPr lang="cs-CZ" sz="2000" dirty="0"/>
              <a:t>as a </a:t>
            </a:r>
            <a:r>
              <a:rPr lang="cs-CZ" sz="2000" dirty="0" err="1"/>
              <a:t>package</a:t>
            </a:r>
            <a:endParaRPr lang="cs-CZ" sz="2000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Examples</a:t>
            </a:r>
            <a:r>
              <a:rPr lang="cs-CZ" sz="2000" dirty="0"/>
              <a:t>: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TV </a:t>
            </a:r>
            <a:r>
              <a:rPr lang="cs-CZ" sz="2000" dirty="0" err="1"/>
              <a:t>channel</a:t>
            </a:r>
            <a:r>
              <a:rPr lang="cs-CZ" sz="2000" dirty="0"/>
              <a:t> </a:t>
            </a:r>
            <a:r>
              <a:rPr lang="cs-CZ" sz="2000" dirty="0" err="1"/>
              <a:t>bundles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TVs</a:t>
            </a:r>
            <a:r>
              <a:rPr lang="cs-CZ" sz="2000" dirty="0"/>
              <a:t> </a:t>
            </a:r>
            <a:r>
              <a:rPr lang="cs-CZ" sz="2000" dirty="0" err="1"/>
              <a:t>purchasing</a:t>
            </a:r>
            <a:r>
              <a:rPr lang="cs-CZ" sz="2000" dirty="0"/>
              <a:t> </a:t>
            </a:r>
            <a:r>
              <a:rPr lang="cs-CZ" sz="2000" dirty="0" err="1"/>
              <a:t>programmes</a:t>
            </a:r>
            <a:r>
              <a:rPr lang="cs-CZ" sz="2000" dirty="0"/>
              <a:t> </a:t>
            </a:r>
            <a:r>
              <a:rPr lang="cs-CZ" sz="2000" dirty="0" err="1"/>
              <a:t>from</a:t>
            </a:r>
            <a:r>
              <a:rPr lang="cs-CZ" sz="2000" dirty="0"/>
              <a:t> </a:t>
            </a:r>
            <a:r>
              <a:rPr lang="cs-CZ" sz="2000" dirty="0" err="1"/>
              <a:t>distributors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Microsoft Office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Set </a:t>
            </a:r>
            <a:r>
              <a:rPr lang="cs-CZ" sz="2000" dirty="0" err="1"/>
              <a:t>menues</a:t>
            </a:r>
            <a:r>
              <a:rPr lang="cs-CZ" sz="2000" dirty="0"/>
              <a:t> in </a:t>
            </a:r>
            <a:r>
              <a:rPr lang="cs-CZ" sz="2000" dirty="0" err="1"/>
              <a:t>restaurants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Machinery+maintenance</a:t>
            </a:r>
            <a:r>
              <a:rPr lang="cs-CZ" sz="2000" dirty="0"/>
              <a:t> </a:t>
            </a:r>
            <a:r>
              <a:rPr lang="cs-CZ" sz="2000" dirty="0" err="1"/>
              <a:t>packages</a:t>
            </a:r>
            <a:endParaRPr lang="cs-CZ" sz="20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2 TV </a:t>
            </a:r>
            <a:r>
              <a:rPr lang="cs-CZ" sz="2000" dirty="0" err="1"/>
              <a:t>channels</a:t>
            </a:r>
            <a:r>
              <a:rPr lang="cs-CZ" sz="2000" dirty="0"/>
              <a:t>: CNN, Eurosport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2 </a:t>
            </a:r>
            <a:r>
              <a:rPr lang="cs-CZ" sz="2000" dirty="0" err="1"/>
              <a:t>types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customers</a:t>
            </a:r>
            <a:r>
              <a:rPr lang="cs-CZ" sz="2000" dirty="0"/>
              <a:t>: </a:t>
            </a:r>
            <a:r>
              <a:rPr lang="cs-CZ" sz="2000" dirty="0" err="1"/>
              <a:t>serious</a:t>
            </a:r>
            <a:r>
              <a:rPr lang="cs-CZ" sz="2000" dirty="0"/>
              <a:t> </a:t>
            </a:r>
            <a:r>
              <a:rPr lang="cs-CZ" sz="2000" dirty="0" err="1"/>
              <a:t>guy</a:t>
            </a:r>
            <a:r>
              <a:rPr lang="cs-CZ" sz="2000" dirty="0"/>
              <a:t>, </a:t>
            </a:r>
            <a:r>
              <a:rPr lang="cs-CZ" sz="2000" dirty="0" err="1"/>
              <a:t>sports</a:t>
            </a:r>
            <a:r>
              <a:rPr lang="cs-CZ" sz="2000" dirty="0"/>
              <a:t> </a:t>
            </a:r>
            <a:r>
              <a:rPr lang="cs-CZ" sz="2000" dirty="0" err="1"/>
              <a:t>fan</a:t>
            </a:r>
            <a:endParaRPr lang="cs-CZ" sz="20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Without</a:t>
            </a:r>
            <a:r>
              <a:rPr lang="cs-CZ" sz="2000" dirty="0"/>
              <a:t> </a:t>
            </a:r>
            <a:r>
              <a:rPr lang="cs-CZ" sz="2000" dirty="0" err="1"/>
              <a:t>bundling</a:t>
            </a:r>
            <a:r>
              <a:rPr lang="cs-CZ" sz="2000" dirty="0"/>
              <a:t>, </a:t>
            </a:r>
            <a:r>
              <a:rPr lang="cs-CZ" sz="2000" dirty="0" err="1"/>
              <a:t>it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</a:t>
            </a:r>
            <a:r>
              <a:rPr lang="cs-CZ" sz="2000" dirty="0" err="1"/>
              <a:t>optimal</a:t>
            </a:r>
            <a:r>
              <a:rPr lang="cs-CZ" sz="2000" dirty="0"/>
              <a:t> to </a:t>
            </a:r>
            <a:r>
              <a:rPr lang="cs-CZ" sz="2000" dirty="0" err="1"/>
              <a:t>charge</a:t>
            </a:r>
            <a:r>
              <a:rPr lang="cs-CZ" sz="2000" dirty="0"/>
              <a:t> 5000 </a:t>
            </a:r>
            <a:r>
              <a:rPr lang="cs-CZ" sz="2000" dirty="0" err="1"/>
              <a:t>for</a:t>
            </a:r>
            <a:r>
              <a:rPr lang="cs-CZ" sz="2000" dirty="0"/>
              <a:t> </a:t>
            </a:r>
            <a:r>
              <a:rPr lang="cs-CZ" sz="2000" dirty="0" err="1"/>
              <a:t>each</a:t>
            </a:r>
            <a:r>
              <a:rPr lang="cs-CZ" sz="2000" dirty="0"/>
              <a:t> </a:t>
            </a:r>
            <a:r>
              <a:rPr lang="cs-CZ" sz="2000" dirty="0" err="1"/>
              <a:t>channel</a:t>
            </a:r>
            <a:r>
              <a:rPr lang="cs-CZ" sz="2000" dirty="0"/>
              <a:t> </a:t>
            </a:r>
            <a:r>
              <a:rPr lang="cs-CZ" sz="2000" dirty="0">
                <a:sym typeface="Wingdings" panose="05000000000000000000" pitchFamily="2" charset="2"/>
              </a:rPr>
              <a:t> profit = 10000</a:t>
            </a:r>
            <a:endParaRPr lang="cs-CZ" sz="20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But </a:t>
            </a:r>
            <a:r>
              <a:rPr lang="cs-CZ" sz="2000" dirty="0" err="1"/>
              <a:t>selling</a:t>
            </a:r>
            <a:r>
              <a:rPr lang="cs-CZ" sz="2000" dirty="0"/>
              <a:t> </a:t>
            </a:r>
            <a:r>
              <a:rPr lang="cs-CZ" sz="2000" dirty="0" err="1"/>
              <a:t>bundles</a:t>
            </a:r>
            <a:r>
              <a:rPr lang="cs-CZ" sz="2000" dirty="0"/>
              <a:t> </a:t>
            </a:r>
            <a:r>
              <a:rPr lang="cs-CZ" sz="2000" dirty="0" err="1"/>
              <a:t>for</a:t>
            </a:r>
            <a:r>
              <a:rPr lang="cs-CZ" sz="2000" dirty="0"/>
              <a:t> 6000 </a:t>
            </a:r>
            <a:r>
              <a:rPr lang="cs-CZ" sz="2000" dirty="0">
                <a:sym typeface="Wingdings" panose="05000000000000000000" pitchFamily="2" charset="2"/>
              </a:rPr>
              <a:t> profit = 12000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Works </a:t>
            </a:r>
            <a:r>
              <a:rPr lang="cs-CZ" sz="2000" dirty="0" err="1">
                <a:sym typeface="Wingdings" panose="05000000000000000000" pitchFamily="2" charset="2"/>
              </a:rPr>
              <a:t>well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if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b="1" i="1" dirty="0" err="1">
                <a:sym typeface="Wingdings" panose="05000000000000000000" pitchFamily="2" charset="2"/>
              </a:rPr>
              <a:t>relative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dirty="0">
                <a:sym typeface="Wingdings" panose="05000000000000000000" pitchFamily="2" charset="2"/>
              </a:rPr>
              <a:t>WTP (</a:t>
            </a:r>
            <a:r>
              <a:rPr lang="cs-CZ" sz="2000" dirty="0" err="1">
                <a:sym typeface="Wingdings" panose="05000000000000000000" pitchFamily="2" charset="2"/>
              </a:rPr>
              <a:t>across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different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products</a:t>
            </a:r>
            <a:r>
              <a:rPr lang="cs-CZ" sz="2000" dirty="0">
                <a:sym typeface="Wingdings" panose="05000000000000000000" pitchFamily="2" charset="2"/>
              </a:rPr>
              <a:t>) </a:t>
            </a:r>
            <a:r>
              <a:rPr lang="cs-CZ" sz="2000" dirty="0" err="1">
                <a:sym typeface="Wingdings" panose="05000000000000000000" pitchFamily="2" charset="2"/>
              </a:rPr>
              <a:t>varies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across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individuals</a:t>
            </a:r>
            <a:r>
              <a:rPr lang="cs-CZ" sz="2000" dirty="0">
                <a:sym typeface="Wingdings" panose="05000000000000000000" pitchFamily="2" charset="2"/>
              </a:rPr>
              <a:t>.</a:t>
            </a:r>
            <a:endParaRPr lang="cs-CZ" sz="2000" b="1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 b="1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95B8A03-85F3-12B1-400A-DA4FFE289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8159609"/>
              </p:ext>
            </p:extLst>
          </p:nvPr>
        </p:nvGraphicFramePr>
        <p:xfrm>
          <a:off x="5021580" y="5278334"/>
          <a:ext cx="6684510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0682">
                  <a:extLst>
                    <a:ext uri="{9D8B030D-6E8A-4147-A177-3AD203B41FA5}">
                      <a16:colId xmlns:a16="http://schemas.microsoft.com/office/drawing/2014/main" val="1183363653"/>
                    </a:ext>
                  </a:extLst>
                </a:gridCol>
                <a:gridCol w="2616914">
                  <a:extLst>
                    <a:ext uri="{9D8B030D-6E8A-4147-A177-3AD203B41FA5}">
                      <a16:colId xmlns:a16="http://schemas.microsoft.com/office/drawing/2014/main" val="945391603"/>
                    </a:ext>
                  </a:extLst>
                </a:gridCol>
                <a:gridCol w="2616914">
                  <a:extLst>
                    <a:ext uri="{9D8B030D-6E8A-4147-A177-3AD203B41FA5}">
                      <a16:colId xmlns:a16="http://schemas.microsoft.com/office/drawing/2014/main" val="416249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cs-CZ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1" dirty="0" err="1"/>
                        <a:t>Serious</a:t>
                      </a:r>
                      <a:r>
                        <a:rPr lang="cs-CZ" sz="2000" b="1" dirty="0"/>
                        <a:t> </a:t>
                      </a:r>
                      <a:r>
                        <a:rPr lang="cs-CZ" sz="2000" b="1" dirty="0" err="1"/>
                        <a:t>guy</a:t>
                      </a:r>
                      <a:endParaRPr lang="cs-CZ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b="1" dirty="0" err="1"/>
                        <a:t>Sports</a:t>
                      </a:r>
                      <a:r>
                        <a:rPr lang="cs-CZ" sz="2000" b="1" dirty="0"/>
                        <a:t> </a:t>
                      </a:r>
                      <a:r>
                        <a:rPr lang="cs-CZ" sz="2000" b="1" dirty="0" err="1"/>
                        <a:t>fan</a:t>
                      </a:r>
                      <a:endParaRPr lang="cs-CZ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033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2000" b="1" dirty="0"/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/>
                        <a:t>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0110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2000" b="1" dirty="0"/>
                        <a:t>Eurosport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/>
                        <a:t>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28216"/>
                  </a:ext>
                </a:extLst>
              </a:tr>
            </a:tbl>
          </a:graphicData>
        </a:graphic>
      </p:graphicFrame>
      <p:pic>
        <p:nvPicPr>
          <p:cNvPr id="3074" name="Picture 2" descr="Streaming Services vs. Cable Smackdown: Is One More Affordable? - CNET">
            <a:extLst>
              <a:ext uri="{FF2B5EF4-FFF2-40B4-BE49-F238E27FC236}">
                <a16:creationId xmlns:a16="http://schemas.microsoft.com/office/drawing/2014/main" id="{7F441092-312C-128A-9CCE-CBB76ED27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4213" y="1993700"/>
            <a:ext cx="3153727" cy="209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472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Sony Alpha A7 Mark III + 24-105mm f/4 G OSS">
            <a:extLst>
              <a:ext uri="{FF2B5EF4-FFF2-40B4-BE49-F238E27FC236}">
                <a16:creationId xmlns:a16="http://schemas.microsoft.com/office/drawing/2014/main" id="{A1AACF86-86D3-C2EE-44B1-44A2A7DDB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2232659"/>
            <a:ext cx="2474595" cy="16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Tie</a:t>
            </a:r>
            <a:r>
              <a:rPr lang="cs-CZ" dirty="0"/>
              <a:t>-in sales as </a:t>
            </a:r>
            <a:r>
              <a:rPr lang="cs-CZ" dirty="0" err="1"/>
              <a:t>price</a:t>
            </a:r>
            <a:r>
              <a:rPr lang="cs-CZ" dirty="0"/>
              <a:t> </a:t>
            </a:r>
            <a:r>
              <a:rPr lang="cs-CZ" dirty="0" err="1"/>
              <a:t>discrimination</a:t>
            </a:r>
            <a:endParaRPr lang="cs-CZ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A658E8D-F131-4B53-B153-494C96C32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/>
              <a:t>Tie</a:t>
            </a:r>
            <a:r>
              <a:rPr lang="cs-CZ" sz="2000" b="1" dirty="0"/>
              <a:t>-in sales</a:t>
            </a:r>
            <a:r>
              <a:rPr lang="cs-CZ" sz="2000" dirty="0"/>
              <a:t> = </a:t>
            </a:r>
            <a:r>
              <a:rPr lang="cs-CZ" sz="2000" dirty="0" err="1"/>
              <a:t>selling</a:t>
            </a:r>
            <a:r>
              <a:rPr lang="cs-CZ" sz="2000" dirty="0"/>
              <a:t> </a:t>
            </a:r>
            <a:r>
              <a:rPr lang="cs-CZ" sz="2000" dirty="0" err="1"/>
              <a:t>products</a:t>
            </a:r>
            <a:r>
              <a:rPr lang="cs-CZ" sz="2000" dirty="0"/>
              <a:t> </a:t>
            </a:r>
            <a:r>
              <a:rPr lang="cs-CZ" sz="2000" dirty="0" err="1"/>
              <a:t>that</a:t>
            </a:r>
            <a:r>
              <a:rPr lang="cs-CZ" sz="2000" dirty="0"/>
              <a:t> </a:t>
            </a:r>
            <a:r>
              <a:rPr lang="cs-CZ" sz="2000" dirty="0" err="1"/>
              <a:t>require</a:t>
            </a:r>
            <a:r>
              <a:rPr lang="cs-CZ" sz="2000" dirty="0"/>
              <a:t> </a:t>
            </a:r>
            <a:r>
              <a:rPr lang="cs-CZ" sz="2000" dirty="0" err="1"/>
              <a:t>each</a:t>
            </a:r>
            <a:r>
              <a:rPr lang="cs-CZ" sz="2000" dirty="0"/>
              <a:t> </a:t>
            </a:r>
            <a:r>
              <a:rPr lang="cs-CZ" sz="2000" dirty="0" err="1"/>
              <a:t>other</a:t>
            </a:r>
            <a:r>
              <a:rPr lang="cs-CZ" sz="2000" dirty="0"/>
              <a:t> but </a:t>
            </a:r>
            <a:r>
              <a:rPr lang="cs-CZ" sz="2000" u="sng" dirty="0"/>
              <a:t>not in </a:t>
            </a:r>
            <a:r>
              <a:rPr lang="cs-CZ" sz="2000" u="sng" dirty="0" err="1"/>
              <a:t>fixed</a:t>
            </a:r>
            <a:r>
              <a:rPr lang="cs-CZ" sz="2000" u="sng" dirty="0"/>
              <a:t> </a:t>
            </a:r>
            <a:r>
              <a:rPr lang="cs-CZ" sz="2000" u="sng" dirty="0" err="1"/>
              <a:t>proportions</a:t>
            </a:r>
            <a:endParaRPr lang="cs-CZ" sz="2000" u="sng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Examples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Printers</a:t>
            </a:r>
            <a:r>
              <a:rPr lang="cs-CZ" sz="2000" dirty="0"/>
              <a:t> and </a:t>
            </a:r>
            <a:r>
              <a:rPr lang="cs-CZ" sz="2000" dirty="0" err="1"/>
              <a:t>cartridges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Cameras</a:t>
            </a:r>
            <a:r>
              <a:rPr lang="cs-CZ" sz="2000" dirty="0"/>
              <a:t> and </a:t>
            </a:r>
            <a:r>
              <a:rPr lang="cs-CZ" sz="2000" dirty="0" err="1"/>
              <a:t>lenses</a:t>
            </a:r>
            <a:endParaRPr lang="cs-CZ" sz="20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2 </a:t>
            </a:r>
            <a:r>
              <a:rPr lang="cs-CZ" sz="2000" dirty="0" err="1"/>
              <a:t>types</a:t>
            </a:r>
            <a:r>
              <a:rPr lang="cs-CZ" sz="2000" dirty="0"/>
              <a:t>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customers</a:t>
            </a:r>
            <a:r>
              <a:rPr lang="cs-CZ" sz="2000" dirty="0"/>
              <a:t>: 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1800" dirty="0" err="1"/>
              <a:t>ocassional</a:t>
            </a:r>
            <a:r>
              <a:rPr lang="cs-CZ" sz="1800" dirty="0"/>
              <a:t> </a:t>
            </a:r>
            <a:r>
              <a:rPr lang="cs-CZ" sz="1800" dirty="0" err="1"/>
              <a:t>printers</a:t>
            </a:r>
            <a:r>
              <a:rPr lang="cs-CZ" sz="1800" dirty="0"/>
              <a:t> (</a:t>
            </a:r>
            <a:r>
              <a:rPr lang="cs-CZ" sz="1800" dirty="0" err="1"/>
              <a:t>low</a:t>
            </a:r>
            <a:r>
              <a:rPr lang="cs-CZ" sz="1800" dirty="0"/>
              <a:t> WTP)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1800" dirty="0" err="1"/>
              <a:t>frequent</a:t>
            </a:r>
            <a:r>
              <a:rPr lang="cs-CZ" sz="1800" dirty="0"/>
              <a:t> </a:t>
            </a:r>
            <a:r>
              <a:rPr lang="cs-CZ" sz="1800" dirty="0" err="1"/>
              <a:t>printers</a:t>
            </a:r>
            <a:r>
              <a:rPr lang="cs-CZ" sz="1800" dirty="0"/>
              <a:t> (</a:t>
            </a:r>
            <a:r>
              <a:rPr lang="cs-CZ" sz="1800" dirty="0" err="1"/>
              <a:t>high</a:t>
            </a:r>
            <a:r>
              <a:rPr lang="cs-CZ" sz="1800" dirty="0"/>
              <a:t> WTP)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/>
              <a:t>Each</a:t>
            </a:r>
            <a:r>
              <a:rPr lang="cs-CZ" sz="2000" dirty="0"/>
              <a:t> type </a:t>
            </a:r>
            <a:r>
              <a:rPr lang="cs-CZ" sz="2000" dirty="0" err="1"/>
              <a:t>of</a:t>
            </a:r>
            <a:r>
              <a:rPr lang="cs-CZ" sz="2000" dirty="0"/>
              <a:t> </a:t>
            </a:r>
            <a:r>
              <a:rPr lang="cs-CZ" sz="2000" dirty="0" err="1"/>
              <a:t>customers</a:t>
            </a:r>
            <a:r>
              <a:rPr lang="cs-CZ" sz="2000" dirty="0"/>
              <a:t> </a:t>
            </a:r>
            <a:r>
              <a:rPr lang="cs-CZ" sz="2000" dirty="0" err="1"/>
              <a:t>needs</a:t>
            </a:r>
            <a:r>
              <a:rPr lang="cs-CZ" sz="2000" dirty="0"/>
              <a:t> </a:t>
            </a:r>
            <a:r>
              <a:rPr lang="cs-CZ" sz="2000" dirty="0" err="1"/>
              <a:t>only</a:t>
            </a:r>
            <a:r>
              <a:rPr lang="cs-CZ" sz="2000" dirty="0"/>
              <a:t> 1 </a:t>
            </a:r>
            <a:r>
              <a:rPr lang="cs-CZ" sz="2000" dirty="0" err="1"/>
              <a:t>printers</a:t>
            </a:r>
            <a:r>
              <a:rPr lang="cs-CZ" sz="2000" dirty="0"/>
              <a:t> and has </a:t>
            </a:r>
            <a:r>
              <a:rPr lang="cs-CZ" sz="2000" dirty="0" err="1"/>
              <a:t>similar</a:t>
            </a:r>
            <a:r>
              <a:rPr lang="cs-CZ" sz="2000" dirty="0"/>
              <a:t> </a:t>
            </a:r>
            <a:r>
              <a:rPr lang="cs-CZ" sz="2000" dirty="0" err="1"/>
              <a:t>print</a:t>
            </a:r>
            <a:r>
              <a:rPr lang="cs-CZ" sz="2000" dirty="0"/>
              <a:t> </a:t>
            </a:r>
            <a:r>
              <a:rPr lang="cs-CZ" sz="2000" dirty="0" err="1"/>
              <a:t>quality</a:t>
            </a:r>
            <a:r>
              <a:rPr lang="cs-CZ" sz="2000" dirty="0"/>
              <a:t> </a:t>
            </a:r>
            <a:r>
              <a:rPr lang="cs-CZ" sz="2000" dirty="0" err="1"/>
              <a:t>requir</a:t>
            </a:r>
            <a:r>
              <a:rPr lang="cs-CZ" sz="2000" dirty="0"/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ym typeface="Wingdings" panose="05000000000000000000" pitchFamily="2" charset="2"/>
              </a:rPr>
              <a:t>   </a:t>
            </a:r>
            <a:r>
              <a:rPr lang="cs-CZ" sz="2000" dirty="0"/>
              <a:t> </a:t>
            </a:r>
            <a:r>
              <a:rPr lang="cs-CZ" sz="2000" u="sng" dirty="0"/>
              <a:t>2nd </a:t>
            </a:r>
            <a:r>
              <a:rPr lang="cs-CZ" sz="2000" u="sng" dirty="0" err="1"/>
              <a:t>degree</a:t>
            </a:r>
            <a:r>
              <a:rPr lang="cs-CZ" sz="2000" u="sng" dirty="0"/>
              <a:t> </a:t>
            </a:r>
            <a:r>
              <a:rPr lang="cs-CZ" sz="2000" u="sng" dirty="0" err="1"/>
              <a:t>discrimination</a:t>
            </a:r>
            <a:r>
              <a:rPr lang="cs-CZ" sz="2000" u="sng" dirty="0"/>
              <a:t> not </a:t>
            </a:r>
            <a:r>
              <a:rPr lang="cs-CZ" sz="2000" u="sng" dirty="0" err="1"/>
              <a:t>an</a:t>
            </a:r>
            <a:r>
              <a:rPr lang="cs-CZ" sz="2000" u="sng" dirty="0"/>
              <a:t> </a:t>
            </a:r>
            <a:r>
              <a:rPr lang="cs-CZ" sz="2000" u="sng" dirty="0" err="1"/>
              <a:t>option</a:t>
            </a:r>
            <a:endParaRPr lang="cs-CZ" sz="2000" u="sng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By </a:t>
            </a:r>
            <a:r>
              <a:rPr lang="cs-CZ" sz="2000" dirty="0" err="1"/>
              <a:t>requiring</a:t>
            </a:r>
            <a:r>
              <a:rPr lang="cs-CZ" sz="2000" dirty="0"/>
              <a:t> </a:t>
            </a:r>
            <a:r>
              <a:rPr lang="cs-CZ" sz="2000" dirty="0" err="1"/>
              <a:t>original</a:t>
            </a:r>
            <a:r>
              <a:rPr lang="cs-CZ" sz="2000" dirty="0"/>
              <a:t> </a:t>
            </a:r>
            <a:r>
              <a:rPr lang="cs-CZ" sz="2000" dirty="0" err="1"/>
              <a:t>cartridges</a:t>
            </a:r>
            <a:r>
              <a:rPr lang="cs-CZ" sz="2000" dirty="0"/>
              <a:t>, </a:t>
            </a:r>
            <a:r>
              <a:rPr lang="cs-CZ" sz="2000" dirty="0" err="1"/>
              <a:t>producer</a:t>
            </a:r>
            <a:r>
              <a:rPr lang="cs-CZ" sz="2000" dirty="0"/>
              <a:t> </a:t>
            </a:r>
            <a:r>
              <a:rPr lang="cs-CZ" sz="2000" dirty="0" err="1"/>
              <a:t>can</a:t>
            </a:r>
            <a:endParaRPr lang="cs-CZ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1800" dirty="0" err="1"/>
              <a:t>reduce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price</a:t>
            </a:r>
            <a:r>
              <a:rPr lang="cs-CZ" sz="1800" dirty="0"/>
              <a:t> </a:t>
            </a:r>
            <a:r>
              <a:rPr lang="cs-CZ" sz="1800" dirty="0" err="1"/>
              <a:t>of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printer</a:t>
            </a:r>
            <a:r>
              <a:rPr lang="cs-CZ" sz="1800" dirty="0"/>
              <a:t> and 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1800" dirty="0" err="1"/>
              <a:t>extract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surplus</a:t>
            </a:r>
            <a:r>
              <a:rPr lang="cs-CZ" sz="1800" dirty="0"/>
              <a:t> </a:t>
            </a:r>
            <a:r>
              <a:rPr lang="cs-CZ" sz="1800" dirty="0" err="1"/>
              <a:t>through</a:t>
            </a:r>
            <a:r>
              <a:rPr lang="cs-CZ" sz="1800" dirty="0"/>
              <a:t> </a:t>
            </a:r>
            <a:r>
              <a:rPr lang="cs-CZ" sz="1800" dirty="0" err="1"/>
              <a:t>the</a:t>
            </a:r>
            <a:r>
              <a:rPr lang="cs-CZ" sz="1800" dirty="0"/>
              <a:t> </a:t>
            </a:r>
            <a:r>
              <a:rPr lang="cs-CZ" sz="1800" dirty="0" err="1"/>
              <a:t>cartridges</a:t>
            </a:r>
            <a:endParaRPr lang="cs-CZ" sz="18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/>
              <a:t>Intuition</a:t>
            </a:r>
            <a:r>
              <a:rPr lang="cs-CZ" sz="2000" b="1" dirty="0"/>
              <a:t>: </a:t>
            </a:r>
            <a:r>
              <a:rPr lang="cs-CZ" sz="2000" dirty="0" err="1"/>
              <a:t>differential</a:t>
            </a:r>
            <a:r>
              <a:rPr lang="cs-CZ" sz="2000" dirty="0"/>
              <a:t> </a:t>
            </a:r>
            <a:r>
              <a:rPr lang="cs-CZ" sz="2000" dirty="0" err="1"/>
              <a:t>demand</a:t>
            </a:r>
            <a:r>
              <a:rPr lang="cs-CZ" sz="2000" dirty="0"/>
              <a:t> </a:t>
            </a:r>
            <a:r>
              <a:rPr lang="cs-CZ" sz="2000" dirty="0" err="1"/>
              <a:t>for</a:t>
            </a:r>
            <a:r>
              <a:rPr lang="cs-CZ" sz="2000" dirty="0"/>
              <a:t> </a:t>
            </a:r>
            <a:r>
              <a:rPr lang="cs-CZ" sz="2000" dirty="0" err="1"/>
              <a:t>printing</a:t>
            </a:r>
            <a:r>
              <a:rPr lang="cs-CZ" sz="2000" dirty="0"/>
              <a:t> </a:t>
            </a:r>
            <a:r>
              <a:rPr lang="cs-CZ" sz="2000" dirty="0" err="1"/>
              <a:t>used</a:t>
            </a:r>
            <a:r>
              <a:rPr lang="cs-CZ" sz="2000" dirty="0"/>
              <a:t> to </a:t>
            </a:r>
            <a:r>
              <a:rPr lang="cs-CZ" sz="2000" dirty="0" err="1"/>
              <a:t>discriminate</a:t>
            </a:r>
            <a:r>
              <a:rPr lang="cs-CZ" sz="2000" dirty="0"/>
              <a:t> </a:t>
            </a:r>
            <a:r>
              <a:rPr lang="cs-CZ" sz="2000" dirty="0" err="1"/>
              <a:t>between</a:t>
            </a:r>
            <a:r>
              <a:rPr lang="cs-CZ" sz="2000" dirty="0"/>
              <a:t> </a:t>
            </a:r>
            <a:r>
              <a:rPr lang="cs-CZ" sz="2000" dirty="0" err="1"/>
              <a:t>the</a:t>
            </a:r>
            <a:r>
              <a:rPr lang="cs-CZ" sz="2000" dirty="0"/>
              <a:t> </a:t>
            </a:r>
            <a:r>
              <a:rPr lang="cs-CZ" sz="2000" dirty="0" err="1"/>
              <a:t>customers</a:t>
            </a:r>
            <a:endParaRPr lang="cs-CZ" sz="2000" dirty="0"/>
          </a:p>
        </p:txBody>
      </p:sp>
      <p:pic>
        <p:nvPicPr>
          <p:cNvPr id="2050" name="Picture 2" descr="A New Breed Of Desktop Printer Lets Users Go Two Years Without An Ink Refill">
            <a:extLst>
              <a:ext uri="{FF2B5EF4-FFF2-40B4-BE49-F238E27FC236}">
                <a16:creationId xmlns:a16="http://schemas.microsoft.com/office/drawing/2014/main" id="{93BC8BE8-1919-DF24-3E58-E10873DCA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325" y="2232659"/>
            <a:ext cx="1874385" cy="146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889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dirty="0">
              <a:sym typeface="Wingdings" panose="05000000000000000000" pitchFamily="2" charset="2"/>
            </a:endParaRPr>
          </a:p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dirty="0" err="1">
                <a:sym typeface="Wingdings" panose="05000000000000000000" pitchFamily="2" charset="2"/>
              </a:rPr>
              <a:t>Please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get</a:t>
            </a:r>
            <a:r>
              <a:rPr lang="cs-CZ" dirty="0">
                <a:sym typeface="Wingdings" panose="05000000000000000000" pitchFamily="2" charset="2"/>
              </a:rPr>
              <a:t> in </a:t>
            </a:r>
            <a:r>
              <a:rPr lang="cs-CZ" dirty="0" err="1">
                <a:sym typeface="Wingdings" panose="05000000000000000000" pitchFamily="2" charset="2"/>
              </a:rPr>
              <a:t>groups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of</a:t>
            </a:r>
            <a:r>
              <a:rPr lang="cs-CZ" dirty="0">
                <a:sym typeface="Wingdings" panose="05000000000000000000" pitchFamily="2" charset="2"/>
              </a:rPr>
              <a:t> 3</a:t>
            </a:r>
            <a:endParaRPr lang="cs-CZ" sz="3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34333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Quiz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4D6A39-B1ED-47AA-9DE3-483492966733}"/>
              </a:ext>
            </a:extLst>
          </p:cNvPr>
          <p:cNvSpPr txBox="1">
            <a:spLocks/>
          </p:cNvSpPr>
          <p:nvPr/>
        </p:nvSpPr>
        <p:spPr>
          <a:xfrm>
            <a:off x="838200" y="4892040"/>
            <a:ext cx="9601200" cy="1653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err="1">
                <a:sym typeface="Wingdings" panose="05000000000000000000" pitchFamily="2" charset="2"/>
              </a:rPr>
              <a:t>What</a:t>
            </a:r>
            <a:r>
              <a:rPr lang="cs-CZ" sz="2400" dirty="0">
                <a:sym typeface="Wingdings" panose="05000000000000000000" pitchFamily="2" charset="2"/>
              </a:rPr>
              <a:t> type(s)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example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922799-B030-1BDD-FF6C-52F32A68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96036"/>
            <a:ext cx="4088519" cy="36249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43900B-1339-4018-CBA4-AF092DA2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825999"/>
            <a:ext cx="5059680" cy="381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Quiz</a:t>
            </a:r>
            <a:endParaRPr lang="cs-CZ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242772B-61EF-0D11-C7B3-75E3C5949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" y="1710562"/>
            <a:ext cx="9113520" cy="2891918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24D6A39-B1ED-47AA-9DE3-483492966733}"/>
              </a:ext>
            </a:extLst>
          </p:cNvPr>
          <p:cNvSpPr txBox="1">
            <a:spLocks/>
          </p:cNvSpPr>
          <p:nvPr/>
        </p:nvSpPr>
        <p:spPr>
          <a:xfrm>
            <a:off x="838200" y="4892040"/>
            <a:ext cx="9601200" cy="16535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0" i="0" u="none" strike="noStrike" baseline="0" dirty="0"/>
              <a:t>Why do airlines charge much more for tickets purchased at the</a:t>
            </a:r>
            <a:r>
              <a:rPr lang="cs-CZ" sz="2400" b="0" i="0" u="none" strike="noStrike" baseline="0" dirty="0"/>
              <a:t> </a:t>
            </a:r>
            <a:r>
              <a:rPr lang="en-US" sz="2400" b="0" i="0" u="none" strike="noStrike" baseline="0" dirty="0"/>
              <a:t>last minute, while Broadway theaters follow the opposite</a:t>
            </a:r>
            <a:r>
              <a:rPr lang="cs-CZ" sz="2400" b="0" i="0" u="none" strike="noStrike" baseline="0" dirty="0"/>
              <a:t> </a:t>
            </a:r>
            <a:r>
              <a:rPr lang="en-US" sz="2400" b="0" i="0" u="none" strike="noStrike" baseline="0" dirty="0"/>
              <a:t>practice?</a:t>
            </a:r>
            <a:endParaRPr lang="cs-CZ" sz="2400" b="0" i="0" u="none" strike="noStrike" baseline="0" dirty="0"/>
          </a:p>
          <a:p>
            <a:r>
              <a:rPr lang="cs-CZ" sz="2400" dirty="0" err="1">
                <a:sym typeface="Wingdings" panose="05000000000000000000" pitchFamily="2" charset="2"/>
              </a:rPr>
              <a:t>What</a:t>
            </a:r>
            <a:r>
              <a:rPr lang="cs-CZ" sz="2400" dirty="0">
                <a:sym typeface="Wingdings" panose="05000000000000000000" pitchFamily="2" charset="2"/>
              </a:rPr>
              <a:t> type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example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187093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428DAE-B3F7-47DE-AB67-C88437DC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64" y="74203"/>
            <a:ext cx="7057680" cy="53836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EB4D2C-2E0C-4B46-91F3-677702D27EAD}"/>
              </a:ext>
            </a:extLst>
          </p:cNvPr>
          <p:cNvSpPr/>
          <p:nvPr/>
        </p:nvSpPr>
        <p:spPr>
          <a:xfrm>
            <a:off x="11566602" y="427384"/>
            <a:ext cx="400110" cy="6271592"/>
          </a:xfrm>
          <a:prstGeom prst="rect">
            <a:avLst/>
          </a:prstGeom>
        </p:spPr>
        <p:txBody>
          <a:bodyPr vert="vert" wrap="square">
            <a:spAutoFit/>
          </a:bodyPr>
          <a:lstStyle/>
          <a:p>
            <a:r>
              <a:rPr lang="cs-CZ" sz="1400" dirty="0">
                <a:hlinkClick r:id="rId4"/>
              </a:rPr>
              <a:t>https://www.wsj.com/articles/SB10001424052702304458604577488822667325882</a:t>
            </a:r>
            <a:endParaRPr lang="cs-CZ" sz="1400" dirty="0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92EAAF62-E5A6-4DF8-8ED6-BB8D5FE1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091738" cy="1325563"/>
          </a:xfrm>
        </p:spPr>
        <p:txBody>
          <a:bodyPr/>
          <a:lstStyle/>
          <a:p>
            <a:r>
              <a:rPr lang="cs-CZ"/>
              <a:t>Quiz</a:t>
            </a:r>
            <a:endParaRPr lang="cs-CZ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4B184-B25A-4207-ACB1-4A2BDCBEBDBF}"/>
              </a:ext>
            </a:extLst>
          </p:cNvPr>
          <p:cNvSpPr txBox="1">
            <a:spLocks/>
          </p:cNvSpPr>
          <p:nvPr/>
        </p:nvSpPr>
        <p:spPr>
          <a:xfrm>
            <a:off x="838200" y="5676900"/>
            <a:ext cx="9601200" cy="868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err="1">
                <a:sym typeface="Wingdings" panose="05000000000000000000" pitchFamily="2" charset="2"/>
              </a:rPr>
              <a:t>What</a:t>
            </a:r>
            <a:r>
              <a:rPr lang="cs-CZ" sz="2400" dirty="0">
                <a:sym typeface="Wingdings" panose="05000000000000000000" pitchFamily="2" charset="2"/>
              </a:rPr>
              <a:t> type(s)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example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0667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4">
            <a:extLst>
              <a:ext uri="{FF2B5EF4-FFF2-40B4-BE49-F238E27FC236}">
                <a16:creationId xmlns:a16="http://schemas.microsoft.com/office/drawing/2014/main" id="{92EAAF62-E5A6-4DF8-8ED6-BB8D5FE1A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091738" cy="1325563"/>
          </a:xfrm>
        </p:spPr>
        <p:txBody>
          <a:bodyPr/>
          <a:lstStyle/>
          <a:p>
            <a:r>
              <a:rPr lang="cs-CZ"/>
              <a:t>Quiz</a:t>
            </a:r>
            <a:endParaRPr lang="cs-CZ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414B184-B25A-4207-ACB1-4A2BDCBEBDBF}"/>
              </a:ext>
            </a:extLst>
          </p:cNvPr>
          <p:cNvSpPr txBox="1">
            <a:spLocks/>
          </p:cNvSpPr>
          <p:nvPr/>
        </p:nvSpPr>
        <p:spPr>
          <a:xfrm>
            <a:off x="838200" y="5676900"/>
            <a:ext cx="9601200" cy="868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dirty="0" err="1">
                <a:sym typeface="Wingdings" panose="05000000000000000000" pitchFamily="2" charset="2"/>
              </a:rPr>
              <a:t>What</a:t>
            </a:r>
            <a:r>
              <a:rPr lang="cs-CZ" sz="2400" dirty="0">
                <a:sym typeface="Wingdings" panose="05000000000000000000" pitchFamily="2" charset="2"/>
              </a:rPr>
              <a:t> type(s)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price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discrimination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is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it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an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example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of</a:t>
            </a:r>
            <a:r>
              <a:rPr lang="cs-CZ" sz="2400" dirty="0">
                <a:sym typeface="Wingdings" panose="05000000000000000000" pitchFamily="2" charset="2"/>
              </a:rPr>
              <a:t>?</a:t>
            </a:r>
          </a:p>
        </p:txBody>
      </p:sp>
      <p:pic>
        <p:nvPicPr>
          <p:cNvPr id="4" name="Picture 3" descr="good service if you need to connect - Review of Internet Cafe, Rhodes Town,  Greece - Tripadvisor">
            <a:extLst>
              <a:ext uri="{FF2B5EF4-FFF2-40B4-BE49-F238E27FC236}">
                <a16:creationId xmlns:a16="http://schemas.microsoft.com/office/drawing/2014/main" id="{C3E8C9D2-EDEC-8679-A7A7-533F115D5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423" y="312420"/>
            <a:ext cx="7544673" cy="502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734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48" y="93150"/>
            <a:ext cx="10515600" cy="1325563"/>
          </a:xfrm>
        </p:spPr>
        <p:txBody>
          <a:bodyPr/>
          <a:lstStyle/>
          <a:p>
            <a:r>
              <a:rPr lang="cs-CZ" b="1" dirty="0" err="1"/>
              <a:t>About</a:t>
            </a:r>
            <a:r>
              <a:rPr lang="cs-CZ" b="1" dirty="0"/>
              <a:t> </a:t>
            </a:r>
            <a:r>
              <a:rPr lang="cs-CZ" b="1" dirty="0" err="1"/>
              <a:t>you</a:t>
            </a:r>
            <a:endParaRPr lang="cs-CZ" b="1" dirty="0"/>
          </a:p>
        </p:txBody>
      </p:sp>
    </p:spTree>
    <p:extLst>
      <p:ext uri="{BB962C8B-B14F-4D97-AF65-F5344CB8AC3E}">
        <p14:creationId xmlns:p14="http://schemas.microsoft.com/office/powerpoint/2010/main" val="3751121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 fontScale="92500" lnSpcReduction="10000"/>
          </a:bodyPr>
          <a:lstStyle/>
          <a:p>
            <a:r>
              <a:rPr lang="cs-CZ" sz="2400" b="1" dirty="0" err="1"/>
              <a:t>Price</a:t>
            </a:r>
            <a:r>
              <a:rPr lang="cs-CZ" sz="2400" b="1" dirty="0"/>
              <a:t> </a:t>
            </a:r>
            <a:r>
              <a:rPr lang="cs-CZ" sz="2400" b="1" dirty="0" err="1"/>
              <a:t>discrimination</a:t>
            </a:r>
            <a:r>
              <a:rPr lang="cs-CZ" sz="2400" dirty="0"/>
              <a:t> = </a:t>
            </a:r>
            <a:r>
              <a:rPr lang="cs-CZ" sz="2400" dirty="0" err="1"/>
              <a:t>selling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units</a:t>
            </a:r>
            <a:r>
              <a:rPr lang="cs-CZ" sz="2400" dirty="0"/>
              <a:t> </a:t>
            </a:r>
            <a:r>
              <a:rPr lang="cs-CZ" sz="2400" dirty="0" err="1"/>
              <a:t>of</a:t>
            </a:r>
            <a:r>
              <a:rPr lang="cs-CZ" sz="2400" dirty="0"/>
              <a:t> output </a:t>
            </a:r>
            <a:r>
              <a:rPr lang="cs-CZ" sz="2400" dirty="0" err="1"/>
              <a:t>at</a:t>
            </a:r>
            <a:r>
              <a:rPr lang="cs-CZ" sz="2400" dirty="0"/>
              <a:t> </a:t>
            </a:r>
            <a:r>
              <a:rPr lang="cs-CZ" sz="2400" dirty="0" err="1"/>
              <a:t>different</a:t>
            </a:r>
            <a:r>
              <a:rPr lang="cs-CZ" sz="2400" dirty="0"/>
              <a:t> </a:t>
            </a:r>
            <a:r>
              <a:rPr lang="cs-CZ" sz="2400" dirty="0" err="1"/>
              <a:t>prices</a:t>
            </a:r>
            <a:endParaRPr lang="en-GB" sz="2400" dirty="0"/>
          </a:p>
          <a:p>
            <a:endParaRPr lang="en-GB" sz="2400" dirty="0"/>
          </a:p>
          <a:p>
            <a:r>
              <a:rPr lang="en-GB" sz="2400" b="1" dirty="0"/>
              <a:t>Roadmap</a:t>
            </a:r>
            <a:endParaRPr lang="cs-CZ" sz="2400" b="1" dirty="0"/>
          </a:p>
          <a:p>
            <a:pPr lvl="1"/>
            <a:r>
              <a:rPr lang="cs-CZ" sz="2200" dirty="0"/>
              <a:t>1st </a:t>
            </a:r>
            <a:r>
              <a:rPr lang="cs-CZ" sz="2200" dirty="0" err="1"/>
              <a:t>degree</a:t>
            </a:r>
            <a:r>
              <a:rPr lang="cs-CZ" sz="2200" dirty="0"/>
              <a:t> </a:t>
            </a:r>
            <a:r>
              <a:rPr lang="cs-CZ" sz="2200" dirty="0" err="1"/>
              <a:t>price</a:t>
            </a:r>
            <a:r>
              <a:rPr lang="cs-CZ" sz="2200" dirty="0"/>
              <a:t> </a:t>
            </a:r>
            <a:r>
              <a:rPr lang="cs-CZ" sz="2200" dirty="0" err="1"/>
              <a:t>discrimination</a:t>
            </a:r>
            <a:endParaRPr lang="cs-CZ" sz="2200" dirty="0"/>
          </a:p>
          <a:p>
            <a:pPr lvl="1"/>
            <a:r>
              <a:rPr lang="cs-CZ" sz="2200" dirty="0"/>
              <a:t>2nd </a:t>
            </a:r>
            <a:r>
              <a:rPr lang="cs-CZ" sz="2200" dirty="0" err="1"/>
              <a:t>degree</a:t>
            </a:r>
            <a:r>
              <a:rPr lang="cs-CZ" sz="2200" dirty="0"/>
              <a:t> </a:t>
            </a:r>
            <a:r>
              <a:rPr lang="cs-CZ" sz="2200" dirty="0" err="1"/>
              <a:t>price</a:t>
            </a:r>
            <a:r>
              <a:rPr lang="cs-CZ" sz="2200" dirty="0"/>
              <a:t> </a:t>
            </a:r>
            <a:r>
              <a:rPr lang="cs-CZ" sz="2200" dirty="0" err="1"/>
              <a:t>discrimination</a:t>
            </a:r>
            <a:endParaRPr lang="cs-CZ" sz="2200" dirty="0"/>
          </a:p>
          <a:p>
            <a:pPr lvl="1"/>
            <a:r>
              <a:rPr lang="cs-CZ" sz="2200" dirty="0"/>
              <a:t>3rd </a:t>
            </a:r>
            <a:r>
              <a:rPr lang="cs-CZ" sz="2200" dirty="0" err="1"/>
              <a:t>degree</a:t>
            </a:r>
            <a:r>
              <a:rPr lang="cs-CZ" sz="2200" dirty="0"/>
              <a:t> </a:t>
            </a:r>
            <a:r>
              <a:rPr lang="cs-CZ" sz="2200" dirty="0" err="1"/>
              <a:t>price</a:t>
            </a:r>
            <a:r>
              <a:rPr lang="cs-CZ" sz="2200" dirty="0"/>
              <a:t> </a:t>
            </a:r>
            <a:r>
              <a:rPr lang="cs-CZ" sz="2200" dirty="0" err="1"/>
              <a:t>discrimination</a:t>
            </a:r>
            <a:endParaRPr lang="cs-CZ" sz="2200" dirty="0"/>
          </a:p>
          <a:p>
            <a:endParaRPr lang="cs-CZ" sz="2200" dirty="0"/>
          </a:p>
          <a:p>
            <a:endParaRPr lang="cs-CZ" sz="2200" dirty="0"/>
          </a:p>
          <a:p>
            <a:endParaRPr lang="cs-CZ" sz="2200" dirty="0"/>
          </a:p>
          <a:p>
            <a:endParaRPr lang="cs-CZ" sz="2200" dirty="0"/>
          </a:p>
          <a:p>
            <a:pPr lvl="1"/>
            <a:r>
              <a:rPr lang="cs-CZ" sz="2200" dirty="0" err="1"/>
              <a:t>Other</a:t>
            </a:r>
            <a:r>
              <a:rPr lang="cs-CZ" sz="2200" dirty="0"/>
              <a:t> </a:t>
            </a:r>
            <a:r>
              <a:rPr lang="cs-CZ" sz="2200" dirty="0" err="1"/>
              <a:t>pricing</a:t>
            </a:r>
            <a:r>
              <a:rPr lang="cs-CZ" sz="2200" dirty="0"/>
              <a:t> </a:t>
            </a:r>
            <a:r>
              <a:rPr lang="cs-CZ" sz="2200" dirty="0" err="1"/>
              <a:t>strategies</a:t>
            </a:r>
            <a:endParaRPr lang="cs-CZ" sz="2200" dirty="0"/>
          </a:p>
          <a:p>
            <a:pPr lvl="2"/>
            <a:r>
              <a:rPr lang="cs-CZ" sz="2200" dirty="0" err="1"/>
              <a:t>Bundling</a:t>
            </a:r>
            <a:endParaRPr lang="cs-CZ" sz="2200" dirty="0"/>
          </a:p>
          <a:p>
            <a:pPr lvl="2"/>
            <a:r>
              <a:rPr lang="cs-CZ" sz="2200" dirty="0" err="1"/>
              <a:t>Tie-ins</a:t>
            </a:r>
            <a:endParaRPr lang="cs-CZ" sz="2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Introduction and roadmap</a:t>
            </a:r>
            <a:endParaRPr lang="cs-CZ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8CE9F49-196E-45A3-8335-4FEE3A2654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116193"/>
              </p:ext>
            </p:extLst>
          </p:nvPr>
        </p:nvGraphicFramePr>
        <p:xfrm>
          <a:off x="372000" y="3731609"/>
          <a:ext cx="11448000" cy="132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32000">
                  <a:extLst>
                    <a:ext uri="{9D8B030D-6E8A-4147-A177-3AD203B41FA5}">
                      <a16:colId xmlns:a16="http://schemas.microsoft.com/office/drawing/2014/main" val="562060229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1596670014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4144152170"/>
                    </a:ext>
                  </a:extLst>
                </a:gridCol>
                <a:gridCol w="2772000">
                  <a:extLst>
                    <a:ext uri="{9D8B030D-6E8A-4147-A177-3AD203B41FA5}">
                      <a16:colId xmlns:a16="http://schemas.microsoft.com/office/drawing/2014/main" val="12148060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cs-CZ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/>
                        <a:t>1st degree</a:t>
                      </a:r>
                    </a:p>
                    <a:p>
                      <a:pPr algn="ctr"/>
                      <a:r>
                        <a:rPr lang="cs-CZ" sz="1600" i="1"/>
                        <a:t>„perfect discrimination“</a:t>
                      </a:r>
                      <a:endParaRPr lang="cs-CZ" sz="16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b="1" dirty="0"/>
                        <a:t>2nd </a:t>
                      </a:r>
                      <a:r>
                        <a:rPr lang="cs-CZ" sz="1600" b="1" dirty="0" err="1"/>
                        <a:t>degree</a:t>
                      </a:r>
                      <a:endParaRPr lang="cs-CZ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i="1"/>
                        <a:t>„non-linear </a:t>
                      </a:r>
                      <a:r>
                        <a:rPr lang="cs-CZ" sz="1600" i="1" dirty="0" err="1"/>
                        <a:t>pricing</a:t>
                      </a:r>
                      <a:r>
                        <a:rPr lang="cs-CZ" sz="1600" i="1" dirty="0"/>
                        <a:t>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b="1" dirty="0"/>
                        <a:t>3rd </a:t>
                      </a:r>
                      <a:r>
                        <a:rPr lang="cs-CZ" sz="1600" b="1" dirty="0" err="1"/>
                        <a:t>degree</a:t>
                      </a:r>
                      <a:endParaRPr lang="cs-CZ" sz="1600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i="1" dirty="0"/>
                        <a:t>„market </a:t>
                      </a:r>
                      <a:r>
                        <a:rPr lang="cs-CZ" sz="1600" i="1" dirty="0" err="1"/>
                        <a:t>segmentation</a:t>
                      </a:r>
                      <a:r>
                        <a:rPr lang="cs-CZ" sz="1600" i="1" dirty="0"/>
                        <a:t>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473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err="1"/>
                        <a:t>Different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price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for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different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units</a:t>
                      </a:r>
                      <a:r>
                        <a:rPr lang="cs-CZ" sz="160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cs-CZ" sz="16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Yes</a:t>
                      </a:r>
                      <a:endParaRPr lang="cs-CZ" sz="160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/>
                        <a:t>Yes</a:t>
                      </a:r>
                      <a:endParaRPr lang="cs-CZ" sz="16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/>
                        <a:t>No</a:t>
                      </a:r>
                      <a:endParaRPr lang="cs-CZ" sz="16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4674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cs-CZ" sz="1600" dirty="0" err="1"/>
                        <a:t>Different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price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for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different</a:t>
                      </a:r>
                      <a:r>
                        <a:rPr lang="cs-CZ" sz="1600" dirty="0"/>
                        <a:t> </a:t>
                      </a:r>
                      <a:r>
                        <a:rPr lang="cs-CZ" sz="1600" dirty="0" err="1"/>
                        <a:t>buyers</a:t>
                      </a:r>
                      <a:r>
                        <a:rPr lang="cs-CZ" sz="1600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600" i="0" dirty="0" err="1"/>
                        <a:t>Yes</a:t>
                      </a:r>
                      <a:endParaRPr lang="cs-CZ" sz="1600" i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i="0" dirty="0"/>
                        <a:t>No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600" i="0" dirty="0" err="1"/>
                        <a:t>Yes</a:t>
                      </a:r>
                      <a:endParaRPr lang="cs-CZ" sz="1600" i="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1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407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062"/>
            <a:ext cx="10515600" cy="3102707"/>
          </a:xfrm>
        </p:spPr>
        <p:txBody>
          <a:bodyPr>
            <a:noAutofit/>
          </a:bodyPr>
          <a:lstStyle/>
          <a:p>
            <a:pPr marL="171450" indent="-171450"/>
            <a:r>
              <a:rPr lang="cs-CZ" sz="2400" dirty="0" err="1"/>
              <a:t>Understand</a:t>
            </a:r>
            <a:r>
              <a:rPr lang="cs-CZ" sz="2400" dirty="0"/>
              <a:t> </a:t>
            </a:r>
            <a:r>
              <a:rPr lang="cs-CZ" sz="2400" dirty="0" err="1"/>
              <a:t>pricing</a:t>
            </a:r>
            <a:r>
              <a:rPr lang="cs-CZ" sz="2400" dirty="0"/>
              <a:t> </a:t>
            </a:r>
            <a:r>
              <a:rPr lang="cs-CZ" sz="2400" dirty="0" err="1"/>
              <a:t>strategies</a:t>
            </a:r>
            <a:r>
              <a:rPr lang="cs-CZ" sz="2400" dirty="0"/>
              <a:t> by </a:t>
            </a:r>
            <a:r>
              <a:rPr lang="cs-CZ" sz="2400" dirty="0" err="1"/>
              <a:t>real-world</a:t>
            </a:r>
            <a:r>
              <a:rPr lang="cs-CZ" sz="2400" dirty="0"/>
              <a:t> </a:t>
            </a:r>
            <a:r>
              <a:rPr lang="cs-CZ" sz="2400" dirty="0" err="1"/>
              <a:t>companies</a:t>
            </a:r>
            <a:endParaRPr lang="cs-CZ" sz="2400" dirty="0"/>
          </a:p>
          <a:p>
            <a:pPr marL="171450" indent="-171450"/>
            <a:endParaRPr lang="cs-CZ" sz="2400" dirty="0"/>
          </a:p>
          <a:p>
            <a:pPr marL="171450" indent="-171450"/>
            <a:endParaRPr lang="cs-CZ" sz="2400" dirty="0"/>
          </a:p>
          <a:p>
            <a:pPr marL="171450" indent="-171450"/>
            <a:endParaRPr lang="cs-CZ" sz="2400"/>
          </a:p>
          <a:p>
            <a:pPr marL="171450" indent="-171450"/>
            <a:r>
              <a:rPr lang="cs-CZ" sz="2400"/>
              <a:t>Important </a:t>
            </a:r>
            <a:r>
              <a:rPr lang="cs-CZ" sz="2400" dirty="0" err="1"/>
              <a:t>implications</a:t>
            </a:r>
            <a:r>
              <a:rPr lang="cs-CZ" sz="2400" dirty="0"/>
              <a:t>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regulation</a:t>
            </a:r>
            <a:r>
              <a:rPr lang="cs-CZ" sz="2400" dirty="0"/>
              <a:t> and anti-trust</a:t>
            </a:r>
          </a:p>
          <a:p>
            <a:pPr marL="171450" indent="-171450"/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Motivation</a:t>
            </a:r>
          </a:p>
        </p:txBody>
      </p:sp>
      <p:pic>
        <p:nvPicPr>
          <p:cNvPr id="4098" name="Picture 2" descr="Boj o sedadla v levných letadlech končí, hlásí easyJet - Aktuálně.cz">
            <a:extLst>
              <a:ext uri="{FF2B5EF4-FFF2-40B4-BE49-F238E27FC236}">
                <a16:creationId xmlns:a16="http://schemas.microsoft.com/office/drawing/2014/main" id="{24BD5878-65B6-4D8E-82B8-7F3478709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090" y="2092325"/>
            <a:ext cx="1544608" cy="108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These pharma start-ups are making medicines affordable, cutting monthly  budget by half; here's how - BusinessToday">
            <a:extLst>
              <a:ext uri="{FF2B5EF4-FFF2-40B4-BE49-F238E27FC236}">
                <a16:creationId xmlns:a16="http://schemas.microsoft.com/office/drawing/2014/main" id="{4B047072-5131-4611-9ED3-FE3CBE05D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1577" y="3485444"/>
            <a:ext cx="2085242" cy="116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Fotka „London, England - May 16, 2010: Can of Tesco Value Range Low  Strength Lager, Tesco first launched the Value Range in 1993 to compete on  price with rival supermarkets“ ze služby Stock | Adobe Stock">
            <a:extLst>
              <a:ext uri="{FF2B5EF4-FFF2-40B4-BE49-F238E27FC236}">
                <a16:creationId xmlns:a16="http://schemas.microsoft.com/office/drawing/2014/main" id="{09755360-2405-4FFA-AEE2-0F831546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143" y="628999"/>
            <a:ext cx="773487" cy="134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6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1st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474379"/>
            <a:ext cx="9573846" cy="4371530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i="1">
                <a:sym typeface="Wingdings" panose="05000000000000000000" pitchFamily="2" charset="2"/>
              </a:rPr>
              <a:t>„</a:t>
            </a:r>
            <a:r>
              <a:rPr lang="en-US" sz="2400" i="1">
                <a:sym typeface="Wingdings" panose="05000000000000000000" pitchFamily="2" charset="2"/>
              </a:rPr>
              <a:t>Perfect discrimination</a:t>
            </a:r>
            <a:r>
              <a:rPr lang="cs-CZ" sz="2400" i="1">
                <a:sym typeface="Wingdings" panose="05000000000000000000" pitchFamily="2" charset="2"/>
              </a:rPr>
              <a:t>“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400" b="1">
              <a:sym typeface="Wingdings" panose="05000000000000000000" pitchFamily="2" charset="2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>
                <a:sym typeface="Wingdings" panose="05000000000000000000" pitchFamily="2" charset="2"/>
              </a:rPr>
              <a:t>Definition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>
                <a:sym typeface="Wingdings" panose="05000000000000000000" pitchFamily="2" charset="2"/>
              </a:rPr>
              <a:t>Price different for </a:t>
            </a:r>
            <a:r>
              <a:rPr lang="cs-CZ" sz="2400" b="1">
                <a:sym typeface="Wingdings" panose="05000000000000000000" pitchFamily="2" charset="2"/>
              </a:rPr>
              <a:t>different individuals </a:t>
            </a:r>
            <a:r>
              <a:rPr lang="cs-CZ" sz="2400">
                <a:sym typeface="Wingdings" panose="05000000000000000000" pitchFamily="2" charset="2"/>
              </a:rPr>
              <a:t>and </a:t>
            </a:r>
            <a:r>
              <a:rPr lang="cs-CZ" sz="2400" b="1">
                <a:sym typeface="Wingdings" panose="05000000000000000000" pitchFamily="2" charset="2"/>
              </a:rPr>
              <a:t>different units</a:t>
            </a:r>
            <a:endParaRPr lang="cs-CZ" b="1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5145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6917F-63B3-4596-9CC7-BB7517AA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82" y="3356219"/>
            <a:ext cx="7784079" cy="35017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1st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2" y="1474379"/>
            <a:ext cx="11926277" cy="437153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 dirty="0">
                <a:sym typeface="Wingdings" panose="05000000000000000000" pitchFamily="2" charset="2"/>
              </a:rPr>
              <a:t>Analysis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ym typeface="Wingdings" panose="05000000000000000000" pitchFamily="2" charset="2"/>
              </a:rPr>
              <a:t>Each unit sold at each consumer’s reservation price.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ym typeface="Wingdings" panose="05000000000000000000" pitchFamily="2" charset="2"/>
              </a:rPr>
              <a:t>Similar to selling a fixed amount of good at ”take it 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en-US" sz="2400" dirty="0">
                <a:sym typeface="Wingdings" panose="05000000000000000000" pitchFamily="2" charset="2"/>
              </a:rPr>
              <a:t>leave it” price.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 dirty="0" err="1">
                <a:sym typeface="Wingdings" panose="05000000000000000000" pitchFamily="2" charset="2"/>
              </a:rPr>
              <a:t>For</a:t>
            </a:r>
            <a:r>
              <a:rPr lang="cs-CZ" sz="2400" dirty="0">
                <a:sym typeface="Wingdings" panose="05000000000000000000" pitchFamily="2" charset="2"/>
              </a:rPr>
              <a:t> </a:t>
            </a:r>
            <a:r>
              <a:rPr lang="cs-CZ" sz="2400" dirty="0" err="1">
                <a:sym typeface="Wingdings" panose="05000000000000000000" pitchFamily="2" charset="2"/>
              </a:rPr>
              <a:t>the</a:t>
            </a:r>
            <a:r>
              <a:rPr lang="cs-CZ" sz="2400" dirty="0">
                <a:sym typeface="Wingdings" panose="05000000000000000000" pitchFamily="2" charset="2"/>
              </a:rPr>
              <a:t> last sold unit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cs-CZ" sz="2400" dirty="0">
                <a:sym typeface="Wingdings" panose="05000000000000000000" pitchFamily="2" charset="2"/>
              </a:rPr>
              <a:t>P</a:t>
            </a:r>
            <a:r>
              <a:rPr lang="en-US" sz="2400" dirty="0">
                <a:sym typeface="Wingdings" panose="05000000000000000000" pitchFamily="2" charset="2"/>
              </a:rPr>
              <a:t> = MC </a:t>
            </a:r>
            <a:r>
              <a:rPr lang="en-US" sz="2400" dirty="0">
                <a:solidFill>
                  <a:srgbClr val="00B050"/>
                </a:solidFill>
                <a:sym typeface="Wingdings" panose="05000000000000000000" pitchFamily="2" charset="2"/>
              </a:rPr>
              <a:t> Efficient (like perfect competition)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ym typeface="Wingdings" panose="05000000000000000000" pitchFamily="2" charset="2"/>
              </a:rPr>
              <a:t>No consumer surplus </a:t>
            </a:r>
            <a:r>
              <a:rPr lang="en-US" sz="2400" dirty="0">
                <a:solidFill>
                  <a:srgbClr val="C00000"/>
                </a:solidFill>
                <a:sym typeface="Wingdings" panose="05000000000000000000" pitchFamily="2" charset="2"/>
              </a:rPr>
              <a:t> All surplus goes to the seller (very much unlike perfect competition!)</a:t>
            </a:r>
          </a:p>
        </p:txBody>
      </p:sp>
    </p:spTree>
    <p:extLst>
      <p:ext uri="{BB962C8B-B14F-4D97-AF65-F5344CB8AC3E}">
        <p14:creationId xmlns:p14="http://schemas.microsoft.com/office/powerpoint/2010/main" val="613097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06917F-63B3-4596-9CC7-BB7517AA5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182" y="3356219"/>
            <a:ext cx="7784079" cy="3501781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1st degree price discrimination </a:t>
            </a:r>
            <a:endParaRPr lang="cs-CZ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474379"/>
            <a:ext cx="9573846" cy="437153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>
                <a:sym typeface="Wingdings" panose="05000000000000000000" pitchFamily="2" charset="2"/>
              </a:rPr>
              <a:t>Key assumptions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>
                <a:sym typeface="Wingdings" panose="05000000000000000000" pitchFamily="2" charset="2"/>
              </a:rPr>
              <a:t>Arbitrage not possible</a:t>
            </a:r>
            <a:endParaRPr lang="en-US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ym typeface="Wingdings" panose="05000000000000000000" pitchFamily="2" charset="2"/>
              </a:rPr>
              <a:t>Seller knows each consumer’s demand schedule</a:t>
            </a:r>
            <a:endParaRPr lang="cs-CZ" sz="2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77836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E7B69CF-4C12-4662-8E04-46DEF1BB9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23" y="1474379"/>
            <a:ext cx="9573846" cy="4371530"/>
          </a:xfrm>
        </p:spPr>
        <p:txBody>
          <a:bodyPr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2400" b="1">
                <a:sym typeface="Wingdings" panose="05000000000000000000" pitchFamily="2" charset="2"/>
              </a:rPr>
              <a:t>“Perfect discrimination” rare in practice but some examples are...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ym typeface="Wingdings" panose="05000000000000000000" pitchFamily="2" charset="2"/>
              </a:rPr>
              <a:t>University tuition in the US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>
                <a:sym typeface="Wingdings" panose="05000000000000000000" pitchFamily="2" charset="2"/>
              </a:rPr>
              <a:t>Accountant, lawyer, consultant, therapist...</a:t>
            </a:r>
            <a:endParaRPr lang="cs-CZ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400">
                <a:sym typeface="Wingdings" panose="05000000000000000000" pitchFamily="2" charset="2"/>
              </a:rPr>
              <a:t>Proprietary data</a:t>
            </a:r>
          </a:p>
        </p:txBody>
      </p:sp>
      <p:pic>
        <p:nvPicPr>
          <p:cNvPr id="5128" name="Picture 8" descr="I Lied to My Therapist': How to Bounce Back | Psych Central">
            <a:extLst>
              <a:ext uri="{FF2B5EF4-FFF2-40B4-BE49-F238E27FC236}">
                <a16:creationId xmlns:a16="http://schemas.microsoft.com/office/drawing/2014/main" id="{3BEAC988-EAEB-4E88-9FBE-987BE713B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537" y="3760787"/>
            <a:ext cx="1716593" cy="9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1st degree price discrimination </a:t>
            </a:r>
            <a:endParaRPr lang="cs-CZ" dirty="0"/>
          </a:p>
        </p:txBody>
      </p:sp>
      <p:pic>
        <p:nvPicPr>
          <p:cNvPr id="5122" name="Picture 2" descr="President of Harvard University - Wikipedia">
            <a:extLst>
              <a:ext uri="{FF2B5EF4-FFF2-40B4-BE49-F238E27FC236}">
                <a16:creationId xmlns:a16="http://schemas.microsoft.com/office/drawing/2014/main" id="{39796E70-5BBF-4FA4-81B7-9AD519592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123" y="2001350"/>
            <a:ext cx="910481" cy="88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ow to Become a Successful Consultant? | School Of Business London">
            <a:extLst>
              <a:ext uri="{FF2B5EF4-FFF2-40B4-BE49-F238E27FC236}">
                <a16:creationId xmlns:a16="http://schemas.microsoft.com/office/drawing/2014/main" id="{6AFFDFD2-35E8-474F-B44B-131DCB64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461" y="2948354"/>
            <a:ext cx="1602154" cy="96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Thomson Reuters Eikon for Academe with Datastream Office – The University  Library, University of the Philippines Diliman">
            <a:extLst>
              <a:ext uri="{FF2B5EF4-FFF2-40B4-BE49-F238E27FC236}">
                <a16:creationId xmlns:a16="http://schemas.microsoft.com/office/drawing/2014/main" id="{2CA7EC4D-E1ED-450A-B2BD-F8B029F39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33" y="4129067"/>
            <a:ext cx="2220179" cy="118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094F85-823C-4090-904C-4BDD71FF6362}"/>
              </a:ext>
            </a:extLst>
          </p:cNvPr>
          <p:cNvSpPr txBox="1"/>
          <p:nvPr/>
        </p:nvSpPr>
        <p:spPr>
          <a:xfrm>
            <a:off x="3213717" y="2068497"/>
            <a:ext cx="37552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049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6096</TotalTime>
  <Words>1559</Words>
  <Application>Microsoft Office PowerPoint</Application>
  <PresentationFormat>Widescreen</PresentationFormat>
  <Paragraphs>316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 Topic 9: Price discrimination  Matěj Bajgar matej.bajgar@fsv.cuni.cz</vt:lpstr>
      <vt:lpstr>About me</vt:lpstr>
      <vt:lpstr>About you</vt:lpstr>
      <vt:lpstr>Introduction and roadmap</vt:lpstr>
      <vt:lpstr>Motivation</vt:lpstr>
      <vt:lpstr>1st degree price discrimination </vt:lpstr>
      <vt:lpstr>1st degree price discrimination </vt:lpstr>
      <vt:lpstr>1st degree price discrimination </vt:lpstr>
      <vt:lpstr>1st degree price discrimination </vt:lpstr>
      <vt:lpstr>2nd degree price discrimination </vt:lpstr>
      <vt:lpstr>2nd degree price discrimination </vt:lpstr>
      <vt:lpstr>2nd degree price discrimination </vt:lpstr>
      <vt:lpstr>2nd degree price discrimination </vt:lpstr>
      <vt:lpstr>2nd degree price discrimination </vt:lpstr>
      <vt:lpstr>2nd degree price discrimination </vt:lpstr>
      <vt:lpstr>2nd degree price discrimination </vt:lpstr>
      <vt:lpstr>3rd degree price discrimination </vt:lpstr>
      <vt:lpstr>3rd degree price discrimination </vt:lpstr>
      <vt:lpstr>3rd degree price discrimination </vt:lpstr>
      <vt:lpstr>3rd degree price discrimination </vt:lpstr>
      <vt:lpstr>3rd degree price discrimination </vt:lpstr>
      <vt:lpstr>Bundling</vt:lpstr>
      <vt:lpstr>Tie-in sales as price discrimination</vt:lpstr>
      <vt:lpstr>PowerPoint Presentation</vt:lpstr>
      <vt:lpstr>Quiz</vt:lpstr>
      <vt:lpstr>Quiz</vt:lpstr>
      <vt:lpstr>Quiz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Bajgar Matej</dc:creator>
  <cp:lastModifiedBy>Matěj Bajgar</cp:lastModifiedBy>
  <cp:revision>237</cp:revision>
  <cp:lastPrinted>2022-02-14T13:57:48Z</cp:lastPrinted>
  <dcterms:created xsi:type="dcterms:W3CDTF">2022-01-12T09:54:31Z</dcterms:created>
  <dcterms:modified xsi:type="dcterms:W3CDTF">2023-12-07T11:23:33Z</dcterms:modified>
</cp:coreProperties>
</file>